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tags/tag1.xml" ContentType="application/vnd.openxmlformats-officedocument.presentationml.tags+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tags/tag2.xml" ContentType="application/vnd.openxmlformats-officedocument.presentationml.tags+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embedTrueTypeFonts="1">
  <p:sldMasterIdLst>
    <p:sldMasterId id="2147483660" r:id="rId1"/>
    <p:sldMasterId id="2147483650" r:id="rId2"/>
  </p:sldMasterIdLst>
  <p:notesMasterIdLst>
    <p:notesMasterId r:id="rId28"/>
  </p:notesMasterIdLst>
  <p:handoutMasterIdLst>
    <p:handoutMasterId r:id="rId29"/>
  </p:handoutMasterIdLst>
  <p:sldIdLst>
    <p:sldId id="256" r:id="rId3"/>
    <p:sldId id="318" r:id="rId4"/>
    <p:sldId id="258" r:id="rId5"/>
    <p:sldId id="257" r:id="rId6"/>
    <p:sldId id="297" r:id="rId7"/>
    <p:sldId id="262" r:id="rId8"/>
    <p:sldId id="282" r:id="rId9"/>
    <p:sldId id="302" r:id="rId10"/>
    <p:sldId id="305" r:id="rId11"/>
    <p:sldId id="312" r:id="rId12"/>
    <p:sldId id="306" r:id="rId13"/>
    <p:sldId id="307" r:id="rId14"/>
    <p:sldId id="308" r:id="rId15"/>
    <p:sldId id="309" r:id="rId16"/>
    <p:sldId id="310" r:id="rId17"/>
    <p:sldId id="313" r:id="rId18"/>
    <p:sldId id="314" r:id="rId19"/>
    <p:sldId id="315" r:id="rId20"/>
    <p:sldId id="316" r:id="rId21"/>
    <p:sldId id="317" r:id="rId22"/>
    <p:sldId id="298" r:id="rId23"/>
    <p:sldId id="304" r:id="rId24"/>
    <p:sldId id="299" r:id="rId25"/>
    <p:sldId id="277" r:id="rId26"/>
    <p:sldId id="278" r:id="rId27"/>
  </p:sldIdLst>
  <p:sldSz cx="12192000" cy="6858000"/>
  <p:notesSz cx="7010400" cy="9296400"/>
  <p:embeddedFontLst>
    <p:embeddedFont>
      <p:font typeface="Calibri" panose="020F0502020204030204" pitchFamily="34" charset="0"/>
      <p:regular r:id="rId30"/>
      <p:bold r:id="rId31"/>
      <p:italic r:id="rId32"/>
      <p:boldItalic r:id="rId33"/>
    </p:embeddedFont>
    <p:embeddedFont>
      <p:font typeface="Myriad Pro" panose="020B0503030403020204" charset="0"/>
      <p:regular r:id="rId34"/>
      <p:bold r:id="rId35"/>
      <p:italic r:id="rId36"/>
      <p:boldItalic r:id="rId37"/>
    </p:embeddedFont>
    <p:embeddedFont>
      <p:font typeface="Tahoma" panose="020B0604030504040204" pitchFamily="34" charset="0"/>
      <p:regular r:id="rId38"/>
      <p:bold r:id="rId39"/>
    </p:embeddedFont>
  </p:embeddedFontLst>
  <p:defaultTextStyle>
    <a:defPPr>
      <a:defRPr lang="en-US"/>
    </a:defPPr>
    <a:lvl1pPr algn="l" rtl="0" fontAlgn="base">
      <a:spcBef>
        <a:spcPct val="0"/>
      </a:spcBef>
      <a:spcAft>
        <a:spcPct val="0"/>
      </a:spcAft>
      <a:defRPr kern="1200">
        <a:solidFill>
          <a:schemeClr val="tx1"/>
        </a:solidFill>
        <a:latin typeface="Arial" pitchFamily="34" charset="0"/>
        <a:ea typeface="+mn-ea"/>
        <a:cs typeface="+mn-cs"/>
      </a:defRPr>
    </a:lvl1pPr>
    <a:lvl2pPr marL="457200" algn="l" rtl="0" fontAlgn="base">
      <a:spcBef>
        <a:spcPct val="0"/>
      </a:spcBef>
      <a:spcAft>
        <a:spcPct val="0"/>
      </a:spcAft>
      <a:defRPr kern="1200">
        <a:solidFill>
          <a:schemeClr val="tx1"/>
        </a:solidFill>
        <a:latin typeface="Arial" pitchFamily="34" charset="0"/>
        <a:ea typeface="+mn-ea"/>
        <a:cs typeface="+mn-cs"/>
      </a:defRPr>
    </a:lvl2pPr>
    <a:lvl3pPr marL="914400" algn="l" rtl="0" fontAlgn="base">
      <a:spcBef>
        <a:spcPct val="0"/>
      </a:spcBef>
      <a:spcAft>
        <a:spcPct val="0"/>
      </a:spcAft>
      <a:defRPr kern="1200">
        <a:solidFill>
          <a:schemeClr val="tx1"/>
        </a:solidFill>
        <a:latin typeface="Arial" pitchFamily="34" charset="0"/>
        <a:ea typeface="+mn-ea"/>
        <a:cs typeface="+mn-cs"/>
      </a:defRPr>
    </a:lvl3pPr>
    <a:lvl4pPr marL="1371600" algn="l" rtl="0" fontAlgn="base">
      <a:spcBef>
        <a:spcPct val="0"/>
      </a:spcBef>
      <a:spcAft>
        <a:spcPct val="0"/>
      </a:spcAft>
      <a:defRPr kern="1200">
        <a:solidFill>
          <a:schemeClr val="tx1"/>
        </a:solidFill>
        <a:latin typeface="Arial" pitchFamily="34" charset="0"/>
        <a:ea typeface="+mn-ea"/>
        <a:cs typeface="+mn-cs"/>
      </a:defRPr>
    </a:lvl4pPr>
    <a:lvl5pPr marL="1828800" algn="l" rtl="0" fontAlgn="base">
      <a:spcBef>
        <a:spcPct val="0"/>
      </a:spcBef>
      <a:spcAft>
        <a:spcPct val="0"/>
      </a:spcAft>
      <a:defRPr kern="1200">
        <a:solidFill>
          <a:schemeClr val="tx1"/>
        </a:solidFill>
        <a:latin typeface="Arial" pitchFamily="34" charset="0"/>
        <a:ea typeface="+mn-ea"/>
        <a:cs typeface="+mn-cs"/>
      </a:defRPr>
    </a:lvl5pPr>
    <a:lvl6pPr marL="2286000" algn="l" defTabSz="914400" rtl="0" eaLnBrk="1" latinLnBrk="0" hangingPunct="1">
      <a:defRPr kern="1200">
        <a:solidFill>
          <a:schemeClr val="tx1"/>
        </a:solidFill>
        <a:latin typeface="Arial" pitchFamily="34" charset="0"/>
        <a:ea typeface="+mn-ea"/>
        <a:cs typeface="+mn-cs"/>
      </a:defRPr>
    </a:lvl6pPr>
    <a:lvl7pPr marL="2743200" algn="l" defTabSz="914400" rtl="0" eaLnBrk="1" latinLnBrk="0" hangingPunct="1">
      <a:defRPr kern="1200">
        <a:solidFill>
          <a:schemeClr val="tx1"/>
        </a:solidFill>
        <a:latin typeface="Arial" pitchFamily="34" charset="0"/>
        <a:ea typeface="+mn-ea"/>
        <a:cs typeface="+mn-cs"/>
      </a:defRPr>
    </a:lvl7pPr>
    <a:lvl8pPr marL="3200400" algn="l" defTabSz="914400" rtl="0" eaLnBrk="1" latinLnBrk="0" hangingPunct="1">
      <a:defRPr kern="1200">
        <a:solidFill>
          <a:schemeClr val="tx1"/>
        </a:solidFill>
        <a:latin typeface="Arial" pitchFamily="34" charset="0"/>
        <a:ea typeface="+mn-ea"/>
        <a:cs typeface="+mn-cs"/>
      </a:defRPr>
    </a:lvl8pPr>
    <a:lvl9pPr marL="3657600" algn="l" defTabSz="914400" rtl="0" eaLnBrk="1" latinLnBrk="0" hangingPunct="1">
      <a:defRPr kern="1200">
        <a:solidFill>
          <a:schemeClr val="tx1"/>
        </a:solidFill>
        <a:latin typeface="Arial" pitchFamily="34" charset="0"/>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2" name="Author" initials="A" lastIdx="1"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17171"/>
    <a:srgbClr val="667F35"/>
    <a:srgbClr val="698236"/>
    <a:srgbClr val="607731"/>
    <a:srgbClr val="CCC0DA"/>
    <a:srgbClr val="C3B5D3"/>
    <a:srgbClr val="39683E"/>
    <a:srgbClr val="B2B2B2"/>
  </p:clrMru>
  <p:extLst>
    <p:ext uri="{E76CE94A-603C-4142-B9EB-6D1370010A27}">
      <p14:discardImageEditData xmlns:p14="http://schemas.microsoft.com/office/powerpoint/2010/main" val="1"/>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1324" autoAdjust="0"/>
    <p:restoredTop sz="73328" autoAdjust="0"/>
  </p:normalViewPr>
  <p:slideViewPr>
    <p:cSldViewPr>
      <p:cViewPr varScale="1">
        <p:scale>
          <a:sx n="59" d="100"/>
          <a:sy n="59" d="100"/>
        </p:scale>
        <p:origin x="1709" y="67"/>
      </p:cViewPr>
      <p:guideLst>
        <p:guide orient="horz" pos="2160"/>
        <p:guide pos="3840"/>
      </p:guideLst>
    </p:cSldViewPr>
  </p:slideViewPr>
  <p:notesTextViewPr>
    <p:cViewPr>
      <p:scale>
        <a:sx n="125" d="100"/>
        <a:sy n="125" d="100"/>
      </p:scale>
      <p:origin x="0" y="0"/>
    </p:cViewPr>
  </p:notesTextViewPr>
  <p:sorterViewPr>
    <p:cViewPr>
      <p:scale>
        <a:sx n="97" d="100"/>
        <a:sy n="97" d="100"/>
      </p:scale>
      <p:origin x="0" y="0"/>
    </p:cViewPr>
  </p:sorterViewPr>
  <p:notesViewPr>
    <p:cSldViewPr>
      <p:cViewPr varScale="1">
        <p:scale>
          <a:sx n="88" d="100"/>
          <a:sy n="88" d="100"/>
        </p:scale>
        <p:origin x="2964" y="10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font" Target="fonts/font10.fntdata"/><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font" Target="fonts/font5.fntdata"/><Relationship Id="rId42" Type="http://schemas.openxmlformats.org/officeDocument/2006/relationships/viewProps" Target="view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font" Target="fonts/font4.fntdata"/><Relationship Id="rId38" Type="http://schemas.openxmlformats.org/officeDocument/2006/relationships/font" Target="fonts/font9.fntdata"/><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handoutMaster" Target="handoutMasters/handoutMaster1.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font" Target="fonts/font3.fntdata"/><Relationship Id="rId37" Type="http://schemas.openxmlformats.org/officeDocument/2006/relationships/font" Target="fonts/font8.fntdata"/><Relationship Id="rId40" Type="http://schemas.openxmlformats.org/officeDocument/2006/relationships/commentAuthors" Target="commentAuthor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notesMaster" Target="notesMasters/notesMaster1.xml"/><Relationship Id="rId36" Type="http://schemas.openxmlformats.org/officeDocument/2006/relationships/font" Target="fonts/font7.fntdata"/><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font" Target="fonts/font2.fntdata"/><Relationship Id="rId44"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font" Target="fonts/font1.fntdata"/><Relationship Id="rId35" Type="http://schemas.openxmlformats.org/officeDocument/2006/relationships/font" Target="fonts/font6.fntdata"/><Relationship Id="rId43" Type="http://schemas.openxmlformats.org/officeDocument/2006/relationships/theme" Target="theme/theme1.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sz="2400" b="1" dirty="0">
                <a:effectLst>
                  <a:outerShdw blurRad="38100" dist="38100" dir="2700000" algn="tl">
                    <a:srgbClr val="000000">
                      <a:alpha val="43137"/>
                    </a:srgbClr>
                  </a:outerShdw>
                </a:effectLst>
              </a:rPr>
              <a:t>Comparison of US Population, </a:t>
            </a:r>
          </a:p>
          <a:p>
            <a:pPr>
              <a:defRPr/>
            </a:pPr>
            <a:r>
              <a:rPr lang="en-US" sz="2400" b="1" dirty="0">
                <a:effectLst>
                  <a:outerShdw blurRad="38100" dist="38100" dir="2700000" algn="tl">
                    <a:srgbClr val="000000">
                      <a:alpha val="43137"/>
                    </a:srgbClr>
                  </a:outerShdw>
                </a:effectLst>
              </a:rPr>
              <a:t>Dietitians in US and Dietitians in SC</a:t>
            </a:r>
          </a:p>
        </c:rich>
      </c:tx>
      <c:layout>
        <c:manualLayout>
          <c:xMode val="edge"/>
          <c:yMode val="edge"/>
          <c:x val="0.22114443897637795"/>
          <c:y val="3.5156247837337118E-2"/>
        </c:manualLayout>
      </c:layout>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United States</c:v>
                </c:pt>
              </c:strCache>
            </c:strRef>
          </c:tx>
          <c:spPr>
            <a:solidFill>
              <a:schemeClr val="accent1"/>
            </a:solidFill>
            <a:ln>
              <a:noFill/>
            </a:ln>
            <a:effectLst/>
          </c:spPr>
          <c:invertIfNegative val="0"/>
          <c:cat>
            <c:strRef>
              <c:f>Sheet1!$A$2:$A$6</c:f>
              <c:strCache>
                <c:ptCount val="5"/>
                <c:pt idx="0">
                  <c:v>Female</c:v>
                </c:pt>
                <c:pt idx="1">
                  <c:v>Latinx</c:v>
                </c:pt>
                <c:pt idx="2">
                  <c:v>Asian</c:v>
                </c:pt>
                <c:pt idx="3">
                  <c:v>Black</c:v>
                </c:pt>
                <c:pt idx="4">
                  <c:v>Other Race</c:v>
                </c:pt>
              </c:strCache>
            </c:strRef>
          </c:cat>
          <c:val>
            <c:numRef>
              <c:f>Sheet1!$B$2:$B$6</c:f>
              <c:numCache>
                <c:formatCode>General</c:formatCode>
                <c:ptCount val="5"/>
                <c:pt idx="0">
                  <c:v>51</c:v>
                </c:pt>
                <c:pt idx="1">
                  <c:v>18</c:v>
                </c:pt>
                <c:pt idx="2">
                  <c:v>6</c:v>
                </c:pt>
                <c:pt idx="3">
                  <c:v>14</c:v>
                </c:pt>
                <c:pt idx="4">
                  <c:v>4</c:v>
                </c:pt>
              </c:numCache>
            </c:numRef>
          </c:val>
          <c:extLst>
            <c:ext xmlns:c16="http://schemas.microsoft.com/office/drawing/2014/chart" uri="{C3380CC4-5D6E-409C-BE32-E72D297353CC}">
              <c16:uniqueId val="{00000000-6141-4B71-8EDE-752DE775615D}"/>
            </c:ext>
          </c:extLst>
        </c:ser>
        <c:ser>
          <c:idx val="1"/>
          <c:order val="1"/>
          <c:tx>
            <c:strRef>
              <c:f>Sheet1!$C$1</c:f>
              <c:strCache>
                <c:ptCount val="1"/>
                <c:pt idx="0">
                  <c:v>Dietitians in US</c:v>
                </c:pt>
              </c:strCache>
            </c:strRef>
          </c:tx>
          <c:spPr>
            <a:solidFill>
              <a:schemeClr val="accent2"/>
            </a:solidFill>
            <a:ln>
              <a:noFill/>
            </a:ln>
            <a:effectLst/>
          </c:spPr>
          <c:invertIfNegative val="0"/>
          <c:cat>
            <c:strRef>
              <c:f>Sheet1!$A$2:$A$6</c:f>
              <c:strCache>
                <c:ptCount val="5"/>
                <c:pt idx="0">
                  <c:v>Female</c:v>
                </c:pt>
                <c:pt idx="1">
                  <c:v>Latinx</c:v>
                </c:pt>
                <c:pt idx="2">
                  <c:v>Asian</c:v>
                </c:pt>
                <c:pt idx="3">
                  <c:v>Black</c:v>
                </c:pt>
                <c:pt idx="4">
                  <c:v>Other Race</c:v>
                </c:pt>
              </c:strCache>
            </c:strRef>
          </c:cat>
          <c:val>
            <c:numRef>
              <c:f>Sheet1!$C$2:$C$6</c:f>
              <c:numCache>
                <c:formatCode>General</c:formatCode>
                <c:ptCount val="5"/>
                <c:pt idx="0">
                  <c:v>84</c:v>
                </c:pt>
                <c:pt idx="1">
                  <c:v>4</c:v>
                </c:pt>
                <c:pt idx="2">
                  <c:v>4</c:v>
                </c:pt>
                <c:pt idx="3">
                  <c:v>3</c:v>
                </c:pt>
                <c:pt idx="4">
                  <c:v>3</c:v>
                </c:pt>
              </c:numCache>
            </c:numRef>
          </c:val>
          <c:extLst>
            <c:ext xmlns:c16="http://schemas.microsoft.com/office/drawing/2014/chart" uri="{C3380CC4-5D6E-409C-BE32-E72D297353CC}">
              <c16:uniqueId val="{00000001-6141-4B71-8EDE-752DE775615D}"/>
            </c:ext>
          </c:extLst>
        </c:ser>
        <c:ser>
          <c:idx val="2"/>
          <c:order val="2"/>
          <c:tx>
            <c:strRef>
              <c:f>Sheet1!$D$1</c:f>
              <c:strCache>
                <c:ptCount val="1"/>
                <c:pt idx="0">
                  <c:v>Dietitians in SC</c:v>
                </c:pt>
              </c:strCache>
            </c:strRef>
          </c:tx>
          <c:spPr>
            <a:solidFill>
              <a:schemeClr val="accent3"/>
            </a:solidFill>
            <a:ln>
              <a:noFill/>
            </a:ln>
            <a:effectLst/>
          </c:spPr>
          <c:invertIfNegative val="0"/>
          <c:cat>
            <c:strRef>
              <c:f>Sheet1!$A$2:$A$6</c:f>
              <c:strCache>
                <c:ptCount val="5"/>
                <c:pt idx="0">
                  <c:v>Female</c:v>
                </c:pt>
                <c:pt idx="1">
                  <c:v>Latinx</c:v>
                </c:pt>
                <c:pt idx="2">
                  <c:v>Asian</c:v>
                </c:pt>
                <c:pt idx="3">
                  <c:v>Black</c:v>
                </c:pt>
                <c:pt idx="4">
                  <c:v>Other Race</c:v>
                </c:pt>
              </c:strCache>
            </c:strRef>
          </c:cat>
          <c:val>
            <c:numRef>
              <c:f>Sheet1!$D$2:$D$6</c:f>
              <c:numCache>
                <c:formatCode>General</c:formatCode>
                <c:ptCount val="5"/>
                <c:pt idx="0">
                  <c:v>86</c:v>
                </c:pt>
                <c:pt idx="1">
                  <c:v>1</c:v>
                </c:pt>
                <c:pt idx="2">
                  <c:v>1</c:v>
                </c:pt>
                <c:pt idx="3">
                  <c:v>5</c:v>
                </c:pt>
                <c:pt idx="4">
                  <c:v>2</c:v>
                </c:pt>
              </c:numCache>
            </c:numRef>
          </c:val>
          <c:extLst>
            <c:ext xmlns:c16="http://schemas.microsoft.com/office/drawing/2014/chart" uri="{C3380CC4-5D6E-409C-BE32-E72D297353CC}">
              <c16:uniqueId val="{00000002-6141-4B71-8EDE-752DE775615D}"/>
            </c:ext>
          </c:extLst>
        </c:ser>
        <c:dLbls>
          <c:showLegendKey val="0"/>
          <c:showVal val="0"/>
          <c:showCatName val="0"/>
          <c:showSerName val="0"/>
          <c:showPercent val="0"/>
          <c:showBubbleSize val="0"/>
        </c:dLbls>
        <c:gapWidth val="219"/>
        <c:overlap val="-27"/>
        <c:axId val="365142304"/>
        <c:axId val="365134104"/>
      </c:barChart>
      <c:catAx>
        <c:axId val="36514230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2000" b="0" i="0" u="none" strike="noStrike" kern="1200" baseline="0">
                <a:solidFill>
                  <a:schemeClr val="tx1">
                    <a:lumMod val="65000"/>
                    <a:lumOff val="35000"/>
                  </a:schemeClr>
                </a:solidFill>
                <a:latin typeface="+mn-lt"/>
                <a:ea typeface="+mn-ea"/>
                <a:cs typeface="+mn-cs"/>
              </a:defRPr>
            </a:pPr>
            <a:endParaRPr lang="en-US"/>
          </a:p>
        </c:txPr>
        <c:crossAx val="365134104"/>
        <c:crosses val="autoZero"/>
        <c:auto val="1"/>
        <c:lblAlgn val="ctr"/>
        <c:lblOffset val="100"/>
        <c:noMultiLvlLbl val="0"/>
      </c:catAx>
      <c:valAx>
        <c:axId val="365134104"/>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2000" b="0" i="0" u="none" strike="noStrike" kern="1200" baseline="0">
                <a:solidFill>
                  <a:schemeClr val="tx1">
                    <a:lumMod val="65000"/>
                    <a:lumOff val="35000"/>
                  </a:schemeClr>
                </a:solidFill>
                <a:latin typeface="+mn-lt"/>
                <a:ea typeface="+mn-ea"/>
                <a:cs typeface="+mn-cs"/>
              </a:defRPr>
            </a:pPr>
            <a:endParaRPr lang="en-US"/>
          </a:p>
        </c:txPr>
        <c:crossAx val="365142304"/>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20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sz="quarter" idx="1"/>
          </p:nvPr>
        </p:nvSpPr>
        <p:spPr>
          <a:xfrm>
            <a:off x="3970938" y="0"/>
            <a:ext cx="3037840" cy="466434"/>
          </a:xfrm>
          <a:prstGeom prst="rect">
            <a:avLst/>
          </a:prstGeom>
        </p:spPr>
        <p:txBody>
          <a:bodyPr vert="horz" lIns="93177" tIns="46589" rIns="93177" bIns="46589" rtlCol="0"/>
          <a:lstStyle>
            <a:lvl1pPr algn="r">
              <a:defRPr sz="1200"/>
            </a:lvl1pPr>
          </a:lstStyle>
          <a:p>
            <a:fld id="{D16B0ED4-02A3-4F1B-ADB0-AF3E0E611057}" type="datetimeFigureOut">
              <a:rPr lang="en-US" smtClean="0"/>
              <a:pPr/>
              <a:t>3/8/2021</a:t>
            </a:fld>
            <a:endParaRPr lang="en-US"/>
          </a:p>
        </p:txBody>
      </p:sp>
      <p:sp>
        <p:nvSpPr>
          <p:cNvPr id="4" name="Footer Placeholder 3"/>
          <p:cNvSpPr>
            <a:spLocks noGrp="1"/>
          </p:cNvSpPr>
          <p:nvPr>
            <p:ph type="ftr" sz="quarter" idx="2"/>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5" name="Slide Number Placeholder 4"/>
          <p:cNvSpPr>
            <a:spLocks noGrp="1"/>
          </p:cNvSpPr>
          <p:nvPr>
            <p:ph type="sldNum" sz="quarter" idx="3"/>
          </p:nvPr>
        </p:nvSpPr>
        <p:spPr>
          <a:xfrm>
            <a:off x="3970938" y="8829967"/>
            <a:ext cx="3037840" cy="466433"/>
          </a:xfrm>
          <a:prstGeom prst="rect">
            <a:avLst/>
          </a:prstGeom>
        </p:spPr>
        <p:txBody>
          <a:bodyPr vert="horz" lIns="93177" tIns="46589" rIns="93177" bIns="46589" rtlCol="0" anchor="b"/>
          <a:lstStyle>
            <a:lvl1pPr algn="r">
              <a:defRPr sz="1200"/>
            </a:lvl1pPr>
          </a:lstStyle>
          <a:p>
            <a:fld id="{AB8B2FEA-1233-40E5-9103-2717483F6683}" type="slidenum">
              <a:rPr lang="en-US" smtClean="0"/>
              <a:pPr/>
              <a:t>‹#›</a:t>
            </a:fld>
            <a:endParaRPr lang="en-US"/>
          </a:p>
        </p:txBody>
      </p:sp>
    </p:spTree>
    <p:extLst>
      <p:ext uri="{BB962C8B-B14F-4D97-AF65-F5344CB8AC3E}">
        <p14:creationId xmlns:p14="http://schemas.microsoft.com/office/powerpoint/2010/main" val="21715711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0736606E-285C-4033-8FB2-7F4FF1199A73}" type="datetimeFigureOut">
              <a:rPr lang="en-US" smtClean="0"/>
              <a:pPr/>
              <a:t>3/8/2021</a:t>
            </a:fld>
            <a:endParaRPr lang="en-US"/>
          </a:p>
        </p:txBody>
      </p:sp>
      <p:sp>
        <p:nvSpPr>
          <p:cNvPr id="4" name="Slide Image Placeholder 3"/>
          <p:cNvSpPr>
            <a:spLocks noGrp="1" noRot="1" noChangeAspect="1"/>
          </p:cNvSpPr>
          <p:nvPr>
            <p:ph type="sldImg" idx="2"/>
          </p:nvPr>
        </p:nvSpPr>
        <p:spPr>
          <a:xfrm>
            <a:off x="406400" y="696913"/>
            <a:ext cx="6197600" cy="348615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3A5530C8-E91F-482B-AF0E-A886A371BBDB}" type="slidenum">
              <a:rPr lang="en-US" smtClean="0"/>
              <a:pPr/>
              <a:t>‹#›</a:t>
            </a:fld>
            <a:endParaRPr lang="en-US"/>
          </a:p>
        </p:txBody>
      </p:sp>
    </p:spTree>
    <p:extLst>
      <p:ext uri="{BB962C8B-B14F-4D97-AF65-F5344CB8AC3E}">
        <p14:creationId xmlns:p14="http://schemas.microsoft.com/office/powerpoint/2010/main" val="387846202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www.eatrightpro.org/resources/about-us/become-an-rdn-or-dtr" TargetMode="External"/><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r>
              <a:rPr lang="en-US" dirty="0"/>
              <a:t>Hi! My name is [NAME].</a:t>
            </a:r>
            <a:r>
              <a:rPr lang="en-US" baseline="0" dirty="0"/>
              <a:t>  I work </a:t>
            </a:r>
            <a:r>
              <a:rPr lang="en-US" baseline="0" dirty="0">
                <a:solidFill>
                  <a:srgbClr val="FF0000"/>
                </a:solidFill>
              </a:rPr>
              <a:t>as [EXPLAIN POSITION AND TITLE].  I’m also a member of the Academy of Nutrition and Dietetics and a Diversity Ambassador for the South Carolina Academy of Nutrition and Dietetics.  Today, I’m going to be talking to you about the exciting profession of food, nutrition and dietetics.  As a college student, you may wonder whether the profession of food, nutrition and dietetics is a good choice for you.  </a:t>
            </a:r>
            <a:r>
              <a:rPr lang="en-US" baseline="0" dirty="0"/>
              <a:t>But, what exactly is the field of food, nutrition and dietetics and how do you get into it?  During my presentation today, I will highlight some of the various roles, positions and professions that are all part of the food, nutrition and dietetics field.  We’ll also review where you can find more information through the Academy of Nutrition and Dietetics.  Okay! Let’s get started.</a:t>
            </a:r>
            <a:endParaRPr lang="en-US" dirty="0"/>
          </a:p>
        </p:txBody>
      </p:sp>
      <p:sp>
        <p:nvSpPr>
          <p:cNvPr id="4" name="Slide Number Placeholder 3"/>
          <p:cNvSpPr>
            <a:spLocks noGrp="1"/>
          </p:cNvSpPr>
          <p:nvPr>
            <p:ph type="sldNum" sz="quarter" idx="10"/>
          </p:nvPr>
        </p:nvSpPr>
        <p:spPr/>
        <p:txBody>
          <a:bodyPr/>
          <a:lstStyle/>
          <a:p>
            <a:fld id="{3A5530C8-E91F-482B-AF0E-A886A371BBDB}" type="slidenum">
              <a:rPr lang="en-US" smtClean="0"/>
              <a:pPr/>
              <a:t>1</a:t>
            </a:fld>
            <a:endParaRPr lang="en-US"/>
          </a:p>
        </p:txBody>
      </p:sp>
    </p:spTree>
    <p:extLst>
      <p:ext uri="{BB962C8B-B14F-4D97-AF65-F5344CB8AC3E}">
        <p14:creationId xmlns:p14="http://schemas.microsoft.com/office/powerpoint/2010/main" val="135861220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0" i="0" dirty="0">
                <a:solidFill>
                  <a:srgbClr val="313131"/>
                </a:solidFill>
                <a:effectLst/>
                <a:latin typeface="Open Sans"/>
              </a:rPr>
              <a:t>A Directory of ACEND Accredited Programs is available on the Academy’s website.  Simply go to eatrightpro.org and search on “Accredited Programs Directory.”  You can use drop-down lists to search by state or program type.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0" i="0" dirty="0">
              <a:solidFill>
                <a:srgbClr val="313131"/>
              </a:solidFill>
              <a:effectLst/>
              <a:latin typeface="Open San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b="0" i="0" dirty="0">
                <a:solidFill>
                  <a:srgbClr val="313131"/>
                </a:solidFill>
                <a:effectLst/>
                <a:latin typeface="Open Sans"/>
              </a:rPr>
              <a:t>Several ACEND-accredited programs offer the option to complete program requirements via </a:t>
            </a:r>
            <a:r>
              <a:rPr lang="en-US" b="1" i="0" dirty="0">
                <a:solidFill>
                  <a:srgbClr val="313131"/>
                </a:solidFill>
                <a:effectLst/>
                <a:latin typeface="Open Sans"/>
              </a:rPr>
              <a:t>distance</a:t>
            </a:r>
            <a:r>
              <a:rPr lang="en-US" b="0" i="0" dirty="0">
                <a:solidFill>
                  <a:srgbClr val="313131"/>
                </a:solidFill>
                <a:effectLst/>
                <a:latin typeface="Open Sans"/>
              </a:rPr>
              <a:t> education.  To identify them, on the Accredited Programs Directory, check the box for “Distance Education” (not shown on the slide because it is further down) in the gray-shaded area on the right-side of the page.  </a:t>
            </a:r>
          </a:p>
        </p:txBody>
      </p:sp>
      <p:sp>
        <p:nvSpPr>
          <p:cNvPr id="4" name="Slide Number Placeholder 3"/>
          <p:cNvSpPr>
            <a:spLocks noGrp="1"/>
          </p:cNvSpPr>
          <p:nvPr>
            <p:ph type="sldNum" sz="quarter" idx="10"/>
          </p:nvPr>
        </p:nvSpPr>
        <p:spPr/>
        <p:txBody>
          <a:bodyPr/>
          <a:lstStyle/>
          <a:p>
            <a:fld id="{3A5530C8-E91F-482B-AF0E-A886A371BBDB}" type="slidenum">
              <a:rPr lang="en-US" smtClean="0"/>
              <a:pPr/>
              <a:t>10</a:t>
            </a:fld>
            <a:endParaRPr lang="en-US"/>
          </a:p>
        </p:txBody>
      </p:sp>
    </p:spTree>
    <p:extLst>
      <p:ext uri="{BB962C8B-B14F-4D97-AF65-F5344CB8AC3E}">
        <p14:creationId xmlns:p14="http://schemas.microsoft.com/office/powerpoint/2010/main" val="360430893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i="0" dirty="0">
                <a:solidFill>
                  <a:srgbClr val="333333"/>
                </a:solidFill>
                <a:effectLst/>
                <a:latin typeface="Open Sans"/>
              </a:rPr>
              <a:t>Second, </a:t>
            </a:r>
            <a:r>
              <a:rPr lang="en-US" b="1" dirty="0"/>
              <a:t>Registered Dietitian Nutritionists</a:t>
            </a:r>
            <a:r>
              <a:rPr lang="en-US" b="1" i="0" dirty="0">
                <a:solidFill>
                  <a:srgbClr val="333333"/>
                </a:solidFill>
                <a:effectLst/>
                <a:latin typeface="Open Sans"/>
              </a:rPr>
              <a:t> must complete an ACEND</a:t>
            </a:r>
            <a:r>
              <a:rPr lang="en-US" b="1" i="0" baseline="30000" dirty="0">
                <a:solidFill>
                  <a:srgbClr val="333333"/>
                </a:solidFill>
                <a:effectLst/>
                <a:latin typeface="Open Sans"/>
              </a:rPr>
              <a:t>®</a:t>
            </a:r>
            <a:r>
              <a:rPr lang="en-US" b="1" i="0" dirty="0">
                <a:solidFill>
                  <a:srgbClr val="333333"/>
                </a:solidFill>
                <a:effectLst/>
                <a:latin typeface="Open Sans"/>
              </a:rPr>
              <a:t>-accredited supervised practice program</a:t>
            </a:r>
            <a:r>
              <a:rPr lang="en-US" b="0" i="0" dirty="0">
                <a:solidFill>
                  <a:srgbClr val="313131"/>
                </a:solidFill>
                <a:effectLst/>
                <a:latin typeface="Open Sans"/>
              </a:rPr>
              <a:t> at a health-care facility, community agency, or a foodservice corporation.  This supervised practice program can be combined with undergraduate or graduate studies.  A typical practice program lasts 6 to 12 months.</a:t>
            </a:r>
          </a:p>
          <a:p>
            <a:endParaRPr lang="en-US" dirty="0"/>
          </a:p>
        </p:txBody>
      </p:sp>
      <p:sp>
        <p:nvSpPr>
          <p:cNvPr id="4" name="Slide Number Placeholder 3"/>
          <p:cNvSpPr>
            <a:spLocks noGrp="1"/>
          </p:cNvSpPr>
          <p:nvPr>
            <p:ph type="sldNum" sz="quarter" idx="10"/>
          </p:nvPr>
        </p:nvSpPr>
        <p:spPr/>
        <p:txBody>
          <a:bodyPr/>
          <a:lstStyle/>
          <a:p>
            <a:fld id="{3A5530C8-E91F-482B-AF0E-A886A371BBDB}" type="slidenum">
              <a:rPr lang="en-US" smtClean="0"/>
              <a:pPr/>
              <a:t>11</a:t>
            </a:fld>
            <a:endParaRPr lang="en-US"/>
          </a:p>
        </p:txBody>
      </p:sp>
    </p:spTree>
    <p:extLst>
      <p:ext uri="{BB962C8B-B14F-4D97-AF65-F5344CB8AC3E}">
        <p14:creationId xmlns:p14="http://schemas.microsoft.com/office/powerpoint/2010/main" val="405465260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r>
              <a:rPr lang="en-US" b="1" i="0" dirty="0">
                <a:solidFill>
                  <a:srgbClr val="333333"/>
                </a:solidFill>
                <a:effectLst/>
                <a:latin typeface="Open Sans"/>
              </a:rPr>
              <a:t>Third, </a:t>
            </a:r>
            <a:r>
              <a:rPr lang="en-US" b="1" dirty="0"/>
              <a:t>Registered Dietitian Nutritionists</a:t>
            </a:r>
            <a:r>
              <a:rPr lang="en-US" b="1" i="0" dirty="0">
                <a:solidFill>
                  <a:srgbClr val="333333"/>
                </a:solidFill>
                <a:effectLst/>
                <a:latin typeface="Open Sans"/>
              </a:rPr>
              <a:t> must pass a national examination</a:t>
            </a:r>
            <a:r>
              <a:rPr lang="en-US" b="0" i="0" dirty="0">
                <a:solidFill>
                  <a:srgbClr val="313131"/>
                </a:solidFill>
                <a:effectLst/>
                <a:latin typeface="Open Sans"/>
              </a:rPr>
              <a:t> administered by the Commission on Dietetic Registration (CDR). For more information regarding the examination, refer to CDR's website.</a:t>
            </a:r>
            <a:endParaRPr lang="en-US" dirty="0"/>
          </a:p>
        </p:txBody>
      </p:sp>
      <p:sp>
        <p:nvSpPr>
          <p:cNvPr id="4" name="Slide Number Placeholder 3"/>
          <p:cNvSpPr>
            <a:spLocks noGrp="1"/>
          </p:cNvSpPr>
          <p:nvPr>
            <p:ph type="sldNum" sz="quarter" idx="10"/>
          </p:nvPr>
        </p:nvSpPr>
        <p:spPr/>
        <p:txBody>
          <a:bodyPr/>
          <a:lstStyle/>
          <a:p>
            <a:fld id="{3A5530C8-E91F-482B-AF0E-A886A371BBDB}" type="slidenum">
              <a:rPr lang="en-US" smtClean="0"/>
              <a:pPr/>
              <a:t>12</a:t>
            </a:fld>
            <a:endParaRPr lang="en-US"/>
          </a:p>
        </p:txBody>
      </p:sp>
    </p:spTree>
    <p:extLst>
      <p:ext uri="{BB962C8B-B14F-4D97-AF65-F5344CB8AC3E}">
        <p14:creationId xmlns:p14="http://schemas.microsoft.com/office/powerpoint/2010/main" val="176021950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i="0" dirty="0">
                <a:solidFill>
                  <a:srgbClr val="333333"/>
                </a:solidFill>
                <a:effectLst/>
                <a:latin typeface="Open Sans"/>
              </a:rPr>
              <a:t>Fourth, </a:t>
            </a:r>
            <a:r>
              <a:rPr lang="en-US" b="1" dirty="0"/>
              <a:t>Registered Dietitian Nutritionists</a:t>
            </a:r>
            <a:r>
              <a:rPr lang="en-US" b="1" i="0" dirty="0">
                <a:solidFill>
                  <a:srgbClr val="333333"/>
                </a:solidFill>
                <a:effectLst/>
                <a:latin typeface="Open Sans"/>
              </a:rPr>
              <a:t> must complete continuing professional educational requirements</a:t>
            </a:r>
            <a:r>
              <a:rPr lang="en-US" b="0" i="0" dirty="0">
                <a:solidFill>
                  <a:srgbClr val="313131"/>
                </a:solidFill>
                <a:effectLst/>
                <a:latin typeface="Open Sans"/>
              </a:rPr>
              <a:t> to maintain registration and keep up to date on nutrition knowledge. </a:t>
            </a:r>
            <a:r>
              <a:rPr lang="en-US" dirty="0"/>
              <a:t>This can be done any number of ways from small group meetings to reading articles in professional journals to online webinars to large conferences attended in person.</a:t>
            </a:r>
            <a:endParaRPr lang="en-US" b="0" i="0" dirty="0">
              <a:solidFill>
                <a:srgbClr val="313131"/>
              </a:solidFill>
              <a:effectLst/>
              <a:latin typeface="Open Sans"/>
            </a:endParaRPr>
          </a:p>
          <a:p>
            <a:endParaRPr lang="en-US" dirty="0"/>
          </a:p>
        </p:txBody>
      </p:sp>
      <p:sp>
        <p:nvSpPr>
          <p:cNvPr id="4" name="Slide Number Placeholder 3"/>
          <p:cNvSpPr>
            <a:spLocks noGrp="1"/>
          </p:cNvSpPr>
          <p:nvPr>
            <p:ph type="sldNum" sz="quarter" idx="10"/>
          </p:nvPr>
        </p:nvSpPr>
        <p:spPr/>
        <p:txBody>
          <a:bodyPr/>
          <a:lstStyle/>
          <a:p>
            <a:fld id="{3A5530C8-E91F-482B-AF0E-A886A371BBDB}" type="slidenum">
              <a:rPr lang="en-US" smtClean="0"/>
              <a:pPr/>
              <a:t>13</a:t>
            </a:fld>
            <a:endParaRPr lang="en-US"/>
          </a:p>
        </p:txBody>
      </p:sp>
    </p:spTree>
    <p:extLst>
      <p:ext uri="{BB962C8B-B14F-4D97-AF65-F5344CB8AC3E}">
        <p14:creationId xmlns:p14="http://schemas.microsoft.com/office/powerpoint/2010/main" val="131736587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i="0" dirty="0">
                <a:solidFill>
                  <a:srgbClr val="313131"/>
                </a:solidFill>
                <a:effectLst/>
                <a:latin typeface="Open Sans"/>
              </a:rPr>
              <a:t>Some </a:t>
            </a:r>
            <a:r>
              <a:rPr lang="en-US" b="1" dirty="0"/>
              <a:t>Registered Dietitian Nutritionists</a:t>
            </a:r>
            <a:r>
              <a:rPr lang="en-US" b="1" i="0" dirty="0">
                <a:solidFill>
                  <a:srgbClr val="333333"/>
                </a:solidFill>
                <a:effectLst/>
                <a:latin typeface="Open Sans"/>
              </a:rPr>
              <a:t> </a:t>
            </a:r>
            <a:r>
              <a:rPr lang="en-US" b="1" i="0" dirty="0">
                <a:solidFill>
                  <a:srgbClr val="313131"/>
                </a:solidFill>
                <a:effectLst/>
                <a:latin typeface="Open Sans"/>
              </a:rPr>
              <a:t>hold additional certifications in specialized areas of practice.   </a:t>
            </a:r>
            <a:r>
              <a:rPr lang="en-US" b="0" i="0" dirty="0">
                <a:solidFill>
                  <a:srgbClr val="313131"/>
                </a:solidFill>
                <a:effectLst/>
                <a:latin typeface="Open Sans"/>
              </a:rPr>
              <a:t>These </a:t>
            </a:r>
            <a:r>
              <a:rPr lang="en-US" dirty="0"/>
              <a:t>certifications </a:t>
            </a:r>
            <a:r>
              <a:rPr lang="en-US" b="0" i="0" dirty="0">
                <a:solidFill>
                  <a:srgbClr val="313131"/>
                </a:solidFill>
                <a:effectLst/>
                <a:latin typeface="Open Sans"/>
              </a:rPr>
              <a:t>are awarded through the Commission on Dietetic Registration or CDR, the credentialing agency for the Academy, and/or other medical and nutrition organizations.  These certifications are recognized within the profession but are not required.  Some of the certifications include pediatric or renal nutrition, sports dietetics, nutrition support and diabetes education.</a:t>
            </a:r>
            <a:endParaRPr lang="en-US" dirty="0"/>
          </a:p>
        </p:txBody>
      </p:sp>
      <p:sp>
        <p:nvSpPr>
          <p:cNvPr id="4" name="Slide Number Placeholder 3"/>
          <p:cNvSpPr>
            <a:spLocks noGrp="1"/>
          </p:cNvSpPr>
          <p:nvPr>
            <p:ph type="sldNum" sz="quarter" idx="10"/>
          </p:nvPr>
        </p:nvSpPr>
        <p:spPr/>
        <p:txBody>
          <a:bodyPr/>
          <a:lstStyle/>
          <a:p>
            <a:fld id="{3A5530C8-E91F-482B-AF0E-A886A371BBDB}" type="slidenum">
              <a:rPr lang="en-US" smtClean="0"/>
              <a:pPr/>
              <a:t>14</a:t>
            </a:fld>
            <a:endParaRPr lang="en-US"/>
          </a:p>
        </p:txBody>
      </p:sp>
    </p:spTree>
    <p:extLst>
      <p:ext uri="{BB962C8B-B14F-4D97-AF65-F5344CB8AC3E}">
        <p14:creationId xmlns:p14="http://schemas.microsoft.com/office/powerpoint/2010/main" val="353957908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0" i="0" dirty="0">
                <a:solidFill>
                  <a:srgbClr val="313131"/>
                </a:solidFill>
                <a:effectLst/>
                <a:latin typeface="Open Sans"/>
              </a:rPr>
              <a:t>According to the Academy's 2019 Compensation and Benefits survey of the Dietetics Profession, the </a:t>
            </a:r>
            <a:r>
              <a:rPr lang="en-US" b="1" i="0" dirty="0">
                <a:solidFill>
                  <a:srgbClr val="313131"/>
                </a:solidFill>
                <a:effectLst/>
                <a:latin typeface="Open Sans"/>
              </a:rPr>
              <a:t>median</a:t>
            </a:r>
            <a:r>
              <a:rPr lang="en-US" b="0" i="0" dirty="0">
                <a:solidFill>
                  <a:srgbClr val="313131"/>
                </a:solidFill>
                <a:effectLst/>
                <a:latin typeface="Open Sans"/>
              </a:rPr>
              <a:t> full-time salary of all </a:t>
            </a:r>
            <a:r>
              <a:rPr lang="en-US" b="1" i="0" dirty="0">
                <a:solidFill>
                  <a:srgbClr val="313131"/>
                </a:solidFill>
                <a:effectLst/>
                <a:latin typeface="Open Sans"/>
              </a:rPr>
              <a:t>Registered Dietitian Nutritionists </a:t>
            </a:r>
            <a:r>
              <a:rPr lang="en-US" b="0" i="0" dirty="0">
                <a:solidFill>
                  <a:srgbClr val="313131"/>
                </a:solidFill>
                <a:effectLst/>
                <a:latin typeface="Open Sans"/>
              </a:rPr>
              <a:t>was $68,600 per year.  As with any profession, salaries and fees vary by region of the country, employment settings, scope of responsibility and supply of dietitians.  Salaries increase with years of experience.  Registered dietitian nutritionists in management and business may earn more than $90,000 per year.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0" i="0" dirty="0">
              <a:solidFill>
                <a:srgbClr val="313131"/>
              </a:solidFill>
              <a:effectLst/>
              <a:latin typeface="Open San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b="0" i="0" dirty="0">
                <a:solidFill>
                  <a:srgbClr val="313131"/>
                </a:solidFill>
                <a:effectLst/>
                <a:latin typeface="Open Sans"/>
              </a:rPr>
              <a:t>According to the US Bureau of Labor Statistics, employment of dietitians is projected to grow 8% from 2019 to 2029.  This is much faster than average for all occupations and due to several things -- the increased emphasis on the role of food and nutrition in preventing and treating diseases, a growing and aging population, and public interest in nutrition.</a:t>
            </a:r>
            <a:endParaRPr lang="en-US" dirty="0"/>
          </a:p>
        </p:txBody>
      </p:sp>
      <p:sp>
        <p:nvSpPr>
          <p:cNvPr id="4" name="Slide Number Placeholder 3"/>
          <p:cNvSpPr>
            <a:spLocks noGrp="1"/>
          </p:cNvSpPr>
          <p:nvPr>
            <p:ph type="sldNum" sz="quarter" idx="10"/>
          </p:nvPr>
        </p:nvSpPr>
        <p:spPr/>
        <p:txBody>
          <a:bodyPr/>
          <a:lstStyle/>
          <a:p>
            <a:fld id="{3A5530C8-E91F-482B-AF0E-A886A371BBDB}" type="slidenum">
              <a:rPr lang="en-US" smtClean="0"/>
              <a:pPr/>
              <a:t>15</a:t>
            </a:fld>
            <a:endParaRPr lang="en-US"/>
          </a:p>
        </p:txBody>
      </p:sp>
    </p:spTree>
    <p:extLst>
      <p:ext uri="{BB962C8B-B14F-4D97-AF65-F5344CB8AC3E}">
        <p14:creationId xmlns:p14="http://schemas.microsoft.com/office/powerpoint/2010/main" val="112519178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normAutofit/>
          </a:bodyPr>
          <a:lstStyle/>
          <a:p>
            <a:r>
              <a:rPr lang="en-US" dirty="0"/>
              <a:t>Let’s go over the education and professional requirements for </a:t>
            </a:r>
            <a:r>
              <a:rPr lang="en-US" b="1" dirty="0"/>
              <a:t>Nutrition and Dietetic Technicians, Registered</a:t>
            </a:r>
            <a:r>
              <a:rPr lang="en-US" dirty="0"/>
              <a:t>, who are an integral part of the health-care and food service management teams and have met the following four criteria to earn and maintain the DTR or NDTR credential:</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First, Nutrition and Dietetic Technicians, Registered must complete a dietetic technician program </a:t>
            </a:r>
            <a:r>
              <a:rPr lang="en-US" dirty="0"/>
              <a:t>accredited by ACEND of the Academy of Nutrition and Dietetics.  The program must include 450 hours of supervised practice experience in various community programs, health-care and foodservice facilities and include at least a two-year associate’s degree at a U.S. regionally accredited college or university.</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0" i="0" dirty="0">
              <a:solidFill>
                <a:srgbClr val="313131"/>
              </a:solidFill>
              <a:effectLst/>
              <a:latin typeface="Open San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 associate degree course work for dietetic technicians includes a variety of classes in food and nutrition sciences, foodservice systems management and a range of general science courses.</a:t>
            </a:r>
          </a:p>
        </p:txBody>
      </p:sp>
      <p:sp>
        <p:nvSpPr>
          <p:cNvPr id="4" name="Slide Number Placeholder 3"/>
          <p:cNvSpPr>
            <a:spLocks noGrp="1"/>
          </p:cNvSpPr>
          <p:nvPr>
            <p:ph type="sldNum" sz="quarter" idx="10"/>
          </p:nvPr>
        </p:nvSpPr>
        <p:spPr/>
        <p:txBody>
          <a:bodyPr/>
          <a:lstStyle/>
          <a:p>
            <a:fld id="{3A5530C8-E91F-482B-AF0E-A886A371BBDB}" type="slidenum">
              <a:rPr lang="en-US" smtClean="0"/>
              <a:pPr/>
              <a:t>16</a:t>
            </a:fld>
            <a:endParaRPr lang="en-US"/>
          </a:p>
        </p:txBody>
      </p:sp>
    </p:spTree>
    <p:extLst>
      <p:ext uri="{BB962C8B-B14F-4D97-AF65-F5344CB8AC3E}">
        <p14:creationId xmlns:p14="http://schemas.microsoft.com/office/powerpoint/2010/main" val="47277231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norm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Second, or, Nutrition and Dietetic Technicians, Registered </a:t>
            </a:r>
            <a:r>
              <a:rPr lang="en-US" dirty="0"/>
              <a:t>must complete an ACEND accredited didactic program or coordinated program in dietetics and at least a bachelor’s degree at a U.S. regionally accredited college or university or foreign equivalent.</a:t>
            </a:r>
            <a:endParaRPr lang="en-US" b="0" i="0" dirty="0">
              <a:solidFill>
                <a:srgbClr val="313131"/>
              </a:solidFill>
              <a:effectLst/>
              <a:latin typeface="Open Sans"/>
            </a:endParaRPr>
          </a:p>
        </p:txBody>
      </p:sp>
      <p:sp>
        <p:nvSpPr>
          <p:cNvPr id="4" name="Slide Number Placeholder 3"/>
          <p:cNvSpPr>
            <a:spLocks noGrp="1"/>
          </p:cNvSpPr>
          <p:nvPr>
            <p:ph type="sldNum" sz="quarter" idx="10"/>
          </p:nvPr>
        </p:nvSpPr>
        <p:spPr/>
        <p:txBody>
          <a:bodyPr/>
          <a:lstStyle/>
          <a:p>
            <a:fld id="{3A5530C8-E91F-482B-AF0E-A886A371BBDB}" type="slidenum">
              <a:rPr lang="en-US" smtClean="0"/>
              <a:pPr/>
              <a:t>17</a:t>
            </a:fld>
            <a:endParaRPr lang="en-US"/>
          </a:p>
        </p:txBody>
      </p:sp>
    </p:spTree>
    <p:extLst>
      <p:ext uri="{BB962C8B-B14F-4D97-AF65-F5344CB8AC3E}">
        <p14:creationId xmlns:p14="http://schemas.microsoft.com/office/powerpoint/2010/main" val="332920056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norm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Third, Nutrition and Dietetic Technicians, Registered </a:t>
            </a:r>
            <a:r>
              <a:rPr lang="en-US" dirty="0"/>
              <a:t>must pass a national examination administered by the Commission on Dietetic Registration. For more information regarding the examination, refer to CDR’s website at www.cdrnet.org.</a:t>
            </a:r>
            <a:endParaRPr lang="en-US" b="0" i="0" dirty="0">
              <a:solidFill>
                <a:srgbClr val="313131"/>
              </a:solidFill>
              <a:effectLst/>
              <a:latin typeface="Open Sans"/>
            </a:endParaRPr>
          </a:p>
        </p:txBody>
      </p:sp>
      <p:sp>
        <p:nvSpPr>
          <p:cNvPr id="4" name="Slide Number Placeholder 3"/>
          <p:cNvSpPr>
            <a:spLocks noGrp="1"/>
          </p:cNvSpPr>
          <p:nvPr>
            <p:ph type="sldNum" sz="quarter" idx="10"/>
          </p:nvPr>
        </p:nvSpPr>
        <p:spPr/>
        <p:txBody>
          <a:bodyPr/>
          <a:lstStyle/>
          <a:p>
            <a:fld id="{3A5530C8-E91F-482B-AF0E-A886A371BBDB}" type="slidenum">
              <a:rPr lang="en-US" smtClean="0"/>
              <a:pPr/>
              <a:t>18</a:t>
            </a:fld>
            <a:endParaRPr lang="en-US"/>
          </a:p>
        </p:txBody>
      </p:sp>
    </p:spTree>
    <p:extLst>
      <p:ext uri="{BB962C8B-B14F-4D97-AF65-F5344CB8AC3E}">
        <p14:creationId xmlns:p14="http://schemas.microsoft.com/office/powerpoint/2010/main" val="5745842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norm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Fourth, Nutrition and Dietetic Technicians, Registered </a:t>
            </a:r>
            <a:r>
              <a:rPr lang="en-US" dirty="0"/>
              <a:t>complete continuing professional educational requirements to maintain their credential.  This can be done any number of ways from small group meetings to online webinars to large conferences attended in person.</a:t>
            </a:r>
            <a:endParaRPr lang="en-US" b="0" i="0" dirty="0">
              <a:solidFill>
                <a:srgbClr val="313131"/>
              </a:solidFill>
              <a:effectLst/>
              <a:latin typeface="Open Sans"/>
            </a:endParaRPr>
          </a:p>
        </p:txBody>
      </p:sp>
      <p:sp>
        <p:nvSpPr>
          <p:cNvPr id="4" name="Slide Number Placeholder 3"/>
          <p:cNvSpPr>
            <a:spLocks noGrp="1"/>
          </p:cNvSpPr>
          <p:nvPr>
            <p:ph type="sldNum" sz="quarter" idx="10"/>
          </p:nvPr>
        </p:nvSpPr>
        <p:spPr/>
        <p:txBody>
          <a:bodyPr/>
          <a:lstStyle/>
          <a:p>
            <a:fld id="{3A5530C8-E91F-482B-AF0E-A886A371BBDB}" type="slidenum">
              <a:rPr lang="en-US" smtClean="0"/>
              <a:pPr/>
              <a:t>19</a:t>
            </a:fld>
            <a:endParaRPr lang="en-US"/>
          </a:p>
        </p:txBody>
      </p:sp>
    </p:spTree>
    <p:extLst>
      <p:ext uri="{BB962C8B-B14F-4D97-AF65-F5344CB8AC3E}">
        <p14:creationId xmlns:p14="http://schemas.microsoft.com/office/powerpoint/2010/main" val="131920625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First, I want to show you a brief video to introduce you to the job of a dietitian.</a:t>
            </a:r>
          </a:p>
          <a:p>
            <a:r>
              <a:rPr lang="en-US" dirty="0"/>
              <a:t>(WHEN IN “SLIDE SHOW” VIEW, CLICK ANYWHERE IN “SCREEN” BOX TO PLAY VIDEO.)</a:t>
            </a:r>
          </a:p>
          <a:p>
            <a:r>
              <a:rPr lang="en-US" i="0" cap="all" baseline="0" dirty="0"/>
              <a:t>(WHEN IN “NORMAL VIEW” use curser to click on White right-pointing arrow in black DOT below word “dietitian” to play brief video.)</a:t>
            </a:r>
          </a:p>
          <a:p>
            <a:endParaRPr lang="en-US" i="0" cap="all" baseline="0" dirty="0"/>
          </a:p>
          <a:p>
            <a:br>
              <a:rPr lang="en-US" dirty="0"/>
            </a:br>
            <a:endParaRPr lang="en-US" i="0" cap="all" baseline="0" dirty="0"/>
          </a:p>
        </p:txBody>
      </p:sp>
      <p:sp>
        <p:nvSpPr>
          <p:cNvPr id="4" name="Slide Number Placeholder 3"/>
          <p:cNvSpPr>
            <a:spLocks noGrp="1"/>
          </p:cNvSpPr>
          <p:nvPr>
            <p:ph type="sldNum" sz="quarter" idx="5"/>
          </p:nvPr>
        </p:nvSpPr>
        <p:spPr/>
        <p:txBody>
          <a:bodyPr/>
          <a:lstStyle/>
          <a:p>
            <a:fld id="{3A5530C8-E91F-482B-AF0E-A886A371BBDB}" type="slidenum">
              <a:rPr lang="en-US" smtClean="0"/>
              <a:pPr/>
              <a:t>2</a:t>
            </a:fld>
            <a:endParaRPr lang="en-US"/>
          </a:p>
        </p:txBody>
      </p:sp>
    </p:spTree>
    <p:extLst>
      <p:ext uri="{BB962C8B-B14F-4D97-AF65-F5344CB8AC3E}">
        <p14:creationId xmlns:p14="http://schemas.microsoft.com/office/powerpoint/2010/main" val="330087723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i="0" dirty="0">
                <a:solidFill>
                  <a:srgbClr val="313131"/>
                </a:solidFill>
                <a:effectLst/>
                <a:latin typeface="Open Sans"/>
              </a:rPr>
              <a:t>Nutrition and Dietetic Technicians, Registered </a:t>
            </a:r>
            <a:r>
              <a:rPr lang="en-US" b="0" i="0" dirty="0">
                <a:solidFill>
                  <a:srgbClr val="313131"/>
                </a:solidFill>
                <a:effectLst/>
                <a:latin typeface="Open Sans"/>
              </a:rPr>
              <a:t>work independently as team members under the supervision of registered dietitians.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0" i="0" dirty="0">
              <a:solidFill>
                <a:srgbClr val="313131"/>
              </a:solidFill>
              <a:effectLst/>
              <a:latin typeface="Open San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b="0" i="0" dirty="0">
                <a:solidFill>
                  <a:srgbClr val="313131"/>
                </a:solidFill>
                <a:effectLst/>
                <a:latin typeface="Open Sans"/>
              </a:rPr>
              <a:t>According to the Academy's 2019 Compensation and Benefits survey of the Dietetics Profession, the </a:t>
            </a:r>
            <a:r>
              <a:rPr lang="en-US" b="1" i="0" dirty="0">
                <a:solidFill>
                  <a:srgbClr val="313131"/>
                </a:solidFill>
                <a:effectLst/>
                <a:latin typeface="Open Sans"/>
              </a:rPr>
              <a:t>median</a:t>
            </a:r>
            <a:r>
              <a:rPr lang="en-US" b="0" i="0" dirty="0">
                <a:solidFill>
                  <a:srgbClr val="313131"/>
                </a:solidFill>
                <a:effectLst/>
                <a:latin typeface="Open Sans"/>
              </a:rPr>
              <a:t> full-time salary of all </a:t>
            </a:r>
            <a:r>
              <a:rPr lang="en-US" b="1" i="0" dirty="0">
                <a:solidFill>
                  <a:srgbClr val="313131"/>
                </a:solidFill>
                <a:effectLst/>
                <a:latin typeface="Open Sans"/>
              </a:rPr>
              <a:t>Nutrition and Dietetic Technicians, Registered </a:t>
            </a:r>
            <a:r>
              <a:rPr lang="en-US" b="0" i="0" dirty="0">
                <a:solidFill>
                  <a:srgbClr val="313131"/>
                </a:solidFill>
                <a:effectLst/>
                <a:latin typeface="Open Sans"/>
              </a:rPr>
              <a:t>was $46,700 per year.  Factors that were strongly associated with salaries included years of experience, supervisory and budget responsibility and practice area, as </a:t>
            </a:r>
            <a:r>
              <a:rPr lang="en-US" b="1" i="0" dirty="0">
                <a:solidFill>
                  <a:srgbClr val="313131"/>
                </a:solidFill>
                <a:effectLst/>
                <a:latin typeface="Open Sans"/>
              </a:rPr>
              <a:t>Nutrition and Dietetic Technicians, Registered </a:t>
            </a:r>
            <a:r>
              <a:rPr lang="en-US" b="0" i="0" dirty="0">
                <a:solidFill>
                  <a:srgbClr val="313131"/>
                </a:solidFill>
                <a:effectLst/>
                <a:latin typeface="Open Sans"/>
              </a:rPr>
              <a:t>in community positions reported the lowest median wage while those in food and nutrition management reported the highest median wage.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0" i="0" dirty="0">
              <a:solidFill>
                <a:srgbClr val="313131"/>
              </a:solidFill>
              <a:effectLst/>
              <a:latin typeface="Open San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b="0" i="0" dirty="0">
                <a:solidFill>
                  <a:srgbClr val="313131"/>
                </a:solidFill>
                <a:effectLst/>
                <a:latin typeface="Open Sans"/>
              </a:rPr>
              <a:t>According to the US Bureau of Labor Statistics, employment of dietetic technicians is projected to grow 8% from 2019 to 2029.  This is much faster than average for all occupations and due to several things -- the increased emphasis on the role of food and nutrition in preventing and treating diseases, a growing and aging population, and public interest in nutrition.</a:t>
            </a:r>
            <a:endParaRPr lang="en-US" dirty="0"/>
          </a:p>
        </p:txBody>
      </p:sp>
      <p:sp>
        <p:nvSpPr>
          <p:cNvPr id="4" name="Slide Number Placeholder 3"/>
          <p:cNvSpPr>
            <a:spLocks noGrp="1"/>
          </p:cNvSpPr>
          <p:nvPr>
            <p:ph type="sldNum" sz="quarter" idx="10"/>
          </p:nvPr>
        </p:nvSpPr>
        <p:spPr/>
        <p:txBody>
          <a:bodyPr/>
          <a:lstStyle/>
          <a:p>
            <a:fld id="{3A5530C8-E91F-482B-AF0E-A886A371BBDB}" type="slidenum">
              <a:rPr lang="en-US" smtClean="0"/>
              <a:pPr/>
              <a:t>20</a:t>
            </a:fld>
            <a:endParaRPr lang="en-US"/>
          </a:p>
        </p:txBody>
      </p:sp>
    </p:spTree>
    <p:extLst>
      <p:ext uri="{BB962C8B-B14F-4D97-AF65-F5344CB8AC3E}">
        <p14:creationId xmlns:p14="http://schemas.microsoft.com/office/powerpoint/2010/main" val="56733134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a:t>The Academy has made it a priority to increase diversity and inclusion in the nutrition and dietetics profession.  Why is this important?  Everyone eats, and eating habits are affected by cultural norms and practices related to race, ethnicity, gender, religion, disability status, etc.  It is important for the nutrition and dietetics profession to better reflect the population of the United States so we are better equipped to help people improve their eating habits and live more healthful lives. </a:t>
            </a:r>
            <a:endParaRPr lang="en-US" dirty="0"/>
          </a:p>
        </p:txBody>
      </p:sp>
      <p:sp>
        <p:nvSpPr>
          <p:cNvPr id="4" name="Slide Number Placeholder 3"/>
          <p:cNvSpPr>
            <a:spLocks noGrp="1"/>
          </p:cNvSpPr>
          <p:nvPr>
            <p:ph type="sldNum" sz="quarter" idx="10"/>
          </p:nvPr>
        </p:nvSpPr>
        <p:spPr/>
        <p:txBody>
          <a:bodyPr/>
          <a:lstStyle/>
          <a:p>
            <a:fld id="{3A5530C8-E91F-482B-AF0E-A886A371BBDB}" type="slidenum">
              <a:rPr lang="en-US" smtClean="0"/>
              <a:pPr/>
              <a:t>21</a:t>
            </a:fld>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r>
              <a:rPr lang="en-US" baseline="0" dirty="0"/>
              <a:t>This graph compares percentages of the population in the United States (the blue bars) to that of dietitians in the United States (the red bars) and to dietitians in South Carolina (the green bars).  This graph shows that the demographics of our profession do not reflect the demographics of the United States population.  It is easy to see that the dietetics profession needs more men and especially needs more individuals from diverse groups such as Black, Latinx, Asian.</a:t>
            </a:r>
          </a:p>
        </p:txBody>
      </p:sp>
      <p:sp>
        <p:nvSpPr>
          <p:cNvPr id="4" name="Slide Number Placeholder 3"/>
          <p:cNvSpPr>
            <a:spLocks noGrp="1"/>
          </p:cNvSpPr>
          <p:nvPr>
            <p:ph type="sldNum" sz="quarter" idx="10"/>
          </p:nvPr>
        </p:nvSpPr>
        <p:spPr/>
        <p:txBody>
          <a:bodyPr/>
          <a:lstStyle/>
          <a:p>
            <a:fld id="{3A5530C8-E91F-482B-AF0E-A886A371BBDB}" type="slidenum">
              <a:rPr lang="en-US" smtClean="0"/>
              <a:pPr/>
              <a:t>22</a:t>
            </a:fld>
            <a:endParaRPr lang="en-US"/>
          </a:p>
        </p:txBody>
      </p:sp>
    </p:spTree>
    <p:extLst>
      <p:ext uri="{BB962C8B-B14F-4D97-AF65-F5344CB8AC3E}">
        <p14:creationId xmlns:p14="http://schemas.microsoft.com/office/powerpoint/2010/main" val="322039782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Finally, I’d like to share a 6-minute video that shares some of the roles and responsibilities of dietitians during the COVID-19 pandemic and making a difference during this unprecedented time!  </a:t>
            </a:r>
            <a:r>
              <a:rPr lang="en-US" sz="1200" dirty="0">
                <a:solidFill>
                  <a:srgbClr val="030303"/>
                </a:solidFill>
                <a:effectLst/>
                <a:latin typeface="Arial" panose="020B0604020202020204" pitchFamily="34" charset="0"/>
                <a:ea typeface="Calibri" panose="020F0502020204030204" pitchFamily="34" charset="0"/>
              </a:rPr>
              <a:t>This video is very important because it features dietitians from </a:t>
            </a:r>
            <a:r>
              <a:rPr lang="en-US" sz="1200" b="1" dirty="0">
                <a:solidFill>
                  <a:srgbClr val="030303"/>
                </a:solidFill>
                <a:effectLst/>
                <a:latin typeface="Arial" panose="020B0604020202020204" pitchFamily="34" charset="0"/>
                <a:ea typeface="Calibri" panose="020F0502020204030204" pitchFamily="34" charset="0"/>
              </a:rPr>
              <a:t>diverse</a:t>
            </a:r>
            <a:r>
              <a:rPr lang="en-US" sz="1200" dirty="0">
                <a:solidFill>
                  <a:srgbClr val="030303"/>
                </a:solidFill>
                <a:effectLst/>
                <a:latin typeface="Arial" panose="020B0604020202020204" pitchFamily="34" charset="0"/>
                <a:ea typeface="Calibri" panose="020F0502020204030204" pitchFamily="34" charset="0"/>
              </a:rPr>
              <a:t> groups.  Remember, there is a huge need to have </a:t>
            </a:r>
            <a:r>
              <a:rPr lang="en-US" sz="1200" baseline="0" dirty="0">
                <a:solidFill>
                  <a:srgbClr val="030303"/>
                </a:solidFill>
                <a:effectLst/>
                <a:latin typeface="Arial" panose="020B0604020202020204" pitchFamily="34" charset="0"/>
                <a:ea typeface="Calibri" panose="020F0502020204030204" pitchFamily="34" charset="0"/>
              </a:rPr>
              <a:t>more dietitians and dietetic technicians who are Black, Hispanic or Latino, or from other diverse groups.</a:t>
            </a:r>
            <a:endParaRPr lang="en-US" sz="1200" dirty="0">
              <a:solidFill>
                <a:srgbClr val="030303"/>
              </a:solidFill>
              <a:effectLst/>
              <a:latin typeface="Arial" panose="020B0604020202020204" pitchFamily="34" charset="0"/>
              <a:ea typeface="Calibri" panose="020F0502020204030204" pitchFamily="34" charset="0"/>
            </a:endParaRPr>
          </a:p>
          <a:p>
            <a:endParaRPr lang="en-US" sz="1800" dirty="0">
              <a:solidFill>
                <a:srgbClr val="030303"/>
              </a:solidFill>
              <a:effectLst/>
              <a:latin typeface="Arial" panose="020B0604020202020204" pitchFamily="34" charset="0"/>
              <a:ea typeface="Calibri" panose="020F0502020204030204" pitchFamily="34" charset="0"/>
            </a:endParaRPr>
          </a:p>
          <a:p>
            <a:r>
              <a:rPr lang="en-US" sz="1800" dirty="0"/>
              <a:t>(WHEN IN “SLIDE SHOW” VIEW, CLICK ANYWHERE IN “SCREEN” BOX TO PLAY VIDEO.)</a:t>
            </a:r>
          </a:p>
          <a:p>
            <a:r>
              <a:rPr lang="en-US" sz="1800" i="0" cap="all" baseline="0" dirty="0"/>
              <a:t>(use curser to click on White right-pointing ON BLACK DOT TO PLAY VIDEO WHEN IN NORMAL VIEW.)</a:t>
            </a:r>
            <a:endParaRPr lang="en-US" sz="1800" dirty="0">
              <a:solidFill>
                <a:srgbClr val="030303"/>
              </a:solidFill>
              <a:effectLst/>
              <a:latin typeface="Arial" panose="020B0604020202020204" pitchFamily="34" charset="0"/>
            </a:endParaRPr>
          </a:p>
          <a:p>
            <a:endParaRPr lang="en-US" dirty="0"/>
          </a:p>
        </p:txBody>
      </p:sp>
      <p:sp>
        <p:nvSpPr>
          <p:cNvPr id="4" name="Slide Number Placeholder 3"/>
          <p:cNvSpPr>
            <a:spLocks noGrp="1"/>
          </p:cNvSpPr>
          <p:nvPr>
            <p:ph type="sldNum" sz="quarter" idx="10"/>
          </p:nvPr>
        </p:nvSpPr>
        <p:spPr/>
        <p:txBody>
          <a:bodyPr/>
          <a:lstStyle/>
          <a:p>
            <a:fld id="{3A5530C8-E91F-482B-AF0E-A886A371BBDB}" type="slidenum">
              <a:rPr lang="en-US" smtClean="0"/>
              <a:pPr/>
              <a:t>23</a:t>
            </a:fld>
            <a:endParaRPr 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r>
              <a:rPr lang="en-US" baseline="0" dirty="0"/>
              <a:t>For more information about a career as a Registered Dietitian Nutritionist or a Nutrition and Dietetic Technician, Registered, v</a:t>
            </a:r>
            <a:r>
              <a:rPr lang="en-US" dirty="0"/>
              <a:t>isit the Academy’s website, or </a:t>
            </a:r>
            <a:r>
              <a:rPr lang="en-US" baseline="0" dirty="0"/>
              <a:t>email membership@eatright.org.</a:t>
            </a:r>
          </a:p>
          <a:p>
            <a:endParaRPr lang="en-US" baseline="0" dirty="0"/>
          </a:p>
          <a:p>
            <a:r>
              <a:rPr lang="en-US" baseline="0" dirty="0"/>
              <a:t>For more information about an accredited program to become a Registered Dietitian Nutritionist or a Nutrition and Dietetic Technician, Registered, visit the ACEND website or email acend@eatright.org.</a:t>
            </a:r>
            <a:endParaRPr lang="en-US" dirty="0"/>
          </a:p>
        </p:txBody>
      </p:sp>
      <p:sp>
        <p:nvSpPr>
          <p:cNvPr id="4" name="Slide Number Placeholder 3"/>
          <p:cNvSpPr>
            <a:spLocks noGrp="1"/>
          </p:cNvSpPr>
          <p:nvPr>
            <p:ph type="sldNum" sz="quarter" idx="10"/>
          </p:nvPr>
        </p:nvSpPr>
        <p:spPr/>
        <p:txBody>
          <a:bodyPr/>
          <a:lstStyle/>
          <a:p>
            <a:fld id="{3A5530C8-E91F-482B-AF0E-A886A371BBDB}" type="slidenum">
              <a:rPr lang="en-US" smtClean="0"/>
              <a:pPr/>
              <a:t>24</a:t>
            </a:fld>
            <a:endParaRPr lang="en-US"/>
          </a:p>
        </p:txBody>
      </p:sp>
    </p:spTree>
    <p:extLst>
      <p:ext uri="{BB962C8B-B14F-4D97-AF65-F5344CB8AC3E}">
        <p14:creationId xmlns:p14="http://schemas.microsoft.com/office/powerpoint/2010/main" val="182919666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Thanks for letting me talk to you about</a:t>
            </a:r>
            <a:r>
              <a:rPr lang="en-US" baseline="0" dirty="0"/>
              <a:t> a career in the field of food, nutrition and dietetics.</a:t>
            </a:r>
            <a:endParaRPr lang="en-US" dirty="0"/>
          </a:p>
          <a:p>
            <a:endParaRPr lang="en-US" dirty="0"/>
          </a:p>
          <a:p>
            <a:r>
              <a:rPr lang="en-US" dirty="0"/>
              <a:t>Questions?</a:t>
            </a:r>
          </a:p>
        </p:txBody>
      </p:sp>
      <p:sp>
        <p:nvSpPr>
          <p:cNvPr id="4" name="Slide Number Placeholder 3"/>
          <p:cNvSpPr>
            <a:spLocks noGrp="1"/>
          </p:cNvSpPr>
          <p:nvPr>
            <p:ph type="sldNum" sz="quarter" idx="10"/>
          </p:nvPr>
        </p:nvSpPr>
        <p:spPr/>
        <p:txBody>
          <a:bodyPr/>
          <a:lstStyle/>
          <a:p>
            <a:fld id="{3A5530C8-E91F-482B-AF0E-A886A371BBDB}" type="slidenum">
              <a:rPr lang="en-US" smtClean="0"/>
              <a:pPr/>
              <a:t>25</a:t>
            </a:fld>
            <a:endParaRPr lang="en-US"/>
          </a:p>
        </p:txBody>
      </p:sp>
    </p:spTree>
    <p:extLst>
      <p:ext uri="{BB962C8B-B14F-4D97-AF65-F5344CB8AC3E}">
        <p14:creationId xmlns:p14="http://schemas.microsoft.com/office/powerpoint/2010/main" val="44058192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r>
              <a:rPr lang="en-US" dirty="0"/>
              <a:t>[PERSONALIZE SLIDE BASED ON YOUR POSITION AND SPECIALITY IN THE FIELD]  Again, my name is [NAME].  [EXPLAIN WORK SETTING, POSITION</a:t>
            </a:r>
            <a:r>
              <a:rPr lang="en-US" baseline="0" dirty="0"/>
              <a:t>, TITLE, ORGANIZATION YOU WORK FOR.  HIGHLIGHT DIFFERENT POSITIONS YOU’VE HELD.  KEEP THIS SLIDE TO UNDER 2 MINUTES AS THIS SHOULD ONLY BE HIGHLIGHTS OF YOUR CAREER – TAILOR TO AUDIENCE AS NEEDED.]</a:t>
            </a:r>
            <a:endParaRPr lang="en-US" dirty="0"/>
          </a:p>
        </p:txBody>
      </p:sp>
      <p:sp>
        <p:nvSpPr>
          <p:cNvPr id="4" name="Slide Number Placeholder 3"/>
          <p:cNvSpPr>
            <a:spLocks noGrp="1"/>
          </p:cNvSpPr>
          <p:nvPr>
            <p:ph type="sldNum" sz="quarter" idx="10"/>
          </p:nvPr>
        </p:nvSpPr>
        <p:spPr/>
        <p:txBody>
          <a:bodyPr/>
          <a:lstStyle/>
          <a:p>
            <a:fld id="{3A5530C8-E91F-482B-AF0E-A886A371BBDB}" type="slidenum">
              <a:rPr lang="en-US" smtClean="0"/>
              <a:pPr/>
              <a:t>3</a:t>
            </a:fld>
            <a:endParaRPr lang="en-US"/>
          </a:p>
        </p:txBody>
      </p:sp>
    </p:spTree>
    <p:extLst>
      <p:ext uri="{BB962C8B-B14F-4D97-AF65-F5344CB8AC3E}">
        <p14:creationId xmlns:p14="http://schemas.microsoft.com/office/powerpoint/2010/main" val="257891543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r>
              <a:rPr lang="en-US" dirty="0"/>
              <a:t>Y</a:t>
            </a:r>
            <a:r>
              <a:rPr lang="en-US" baseline="0" dirty="0"/>
              <a:t>ou might be wondering, what is dietetics?  Dietetics is the science and art of applying the principles of food and nutrition to health.  Dietetics is using science, research and data to best understand how nutrition and food can help us live healthier lives.  Positions in the field include Registered dietitians or Registered dietitian nutritionists.  Other positions in the field include Dietetic technicians, registered or Nutrition and dietetic technicians, registered. </a:t>
            </a:r>
          </a:p>
          <a:p>
            <a:endParaRPr lang="en-US" baseline="0" dirty="0"/>
          </a:p>
          <a:p>
            <a:r>
              <a:rPr lang="en-US" baseline="0" dirty="0"/>
              <a:t>(Definition found: </a:t>
            </a:r>
            <a:r>
              <a:rPr lang="en-US" sz="1200" u="sng" kern="1200" dirty="0">
                <a:solidFill>
                  <a:schemeClr val="tx1"/>
                </a:solidFill>
                <a:effectLst/>
                <a:latin typeface="+mn-lt"/>
                <a:ea typeface="+mn-ea"/>
                <a:cs typeface="+mn-cs"/>
                <a:hlinkClick r:id="rId3"/>
              </a:rPr>
              <a:t>http://www.eatrightpro.org/resources/about-us/become-an-rdn-or-dtr</a:t>
            </a:r>
            <a:r>
              <a:rPr lang="en-US" sz="1200" u="sng" kern="1200" dirty="0">
                <a:solidFill>
                  <a:schemeClr val="tx1"/>
                </a:solidFill>
                <a:effectLst/>
                <a:latin typeface="+mn-lt"/>
                <a:ea typeface="+mn-ea"/>
                <a:cs typeface="+mn-cs"/>
              </a:rPr>
              <a:t>)</a:t>
            </a:r>
            <a:endParaRPr lang="en-US" baseline="0" dirty="0"/>
          </a:p>
        </p:txBody>
      </p:sp>
      <p:sp>
        <p:nvSpPr>
          <p:cNvPr id="4" name="Slide Number Placeholder 3"/>
          <p:cNvSpPr>
            <a:spLocks noGrp="1"/>
          </p:cNvSpPr>
          <p:nvPr>
            <p:ph type="sldNum" sz="quarter" idx="10"/>
          </p:nvPr>
        </p:nvSpPr>
        <p:spPr/>
        <p:txBody>
          <a:bodyPr/>
          <a:lstStyle/>
          <a:p>
            <a:fld id="{3A5530C8-E91F-482B-AF0E-A886A371BBDB}" type="slidenum">
              <a:rPr lang="en-US" smtClean="0"/>
              <a:pPr/>
              <a:t>4</a:t>
            </a:fld>
            <a:endParaRPr lang="en-US"/>
          </a:p>
        </p:txBody>
      </p:sp>
    </p:spTree>
    <p:extLst>
      <p:ext uri="{BB962C8B-B14F-4D97-AF65-F5344CB8AC3E}">
        <p14:creationId xmlns:p14="http://schemas.microsoft.com/office/powerpoint/2010/main" val="60624255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r>
              <a:rPr lang="en-US" baseline="0" dirty="0"/>
              <a:t>Working in the field of nutrition and dietetics will offer you a lot of flexibility.  You can work in a variety of settings such as in hospitals with patients, in sports with athletes, in restaurants or supermarkets, in public health with underserved populations, in foodservice in schools or hospitals, in universities to teach, in research, in marketing or public relations, in agriculture, in food manufacturing, in government, in long-term care, or you could run your own private counseling practice.  And most importantly, by educating people to make nutritious decisions and live healthier lives, you will be helping people and making a difference in the world. </a:t>
            </a:r>
          </a:p>
          <a:p>
            <a:endParaRPr lang="en-US" baseline="0" dirty="0"/>
          </a:p>
          <a:p>
            <a:r>
              <a:rPr lang="en-US" baseline="0" dirty="0"/>
              <a:t>[INSERT A PERSONAL STORY HERE TO DESCRIBE WHY YOU WENT INTO DIETETICS]</a:t>
            </a:r>
          </a:p>
        </p:txBody>
      </p:sp>
      <p:sp>
        <p:nvSpPr>
          <p:cNvPr id="4" name="Slide Number Placeholder 3"/>
          <p:cNvSpPr>
            <a:spLocks noGrp="1"/>
          </p:cNvSpPr>
          <p:nvPr>
            <p:ph type="sldNum" sz="quarter" idx="10"/>
          </p:nvPr>
        </p:nvSpPr>
        <p:spPr/>
        <p:txBody>
          <a:bodyPr/>
          <a:lstStyle/>
          <a:p>
            <a:fld id="{3A5530C8-E91F-482B-AF0E-A886A371BBDB}" type="slidenum">
              <a:rPr lang="en-US" smtClean="0"/>
              <a:pPr/>
              <a:t>5</a:t>
            </a:fld>
            <a:endParaRPr lang="en-US"/>
          </a:p>
        </p:txBody>
      </p:sp>
    </p:spTree>
    <p:extLst>
      <p:ext uri="{BB962C8B-B14F-4D97-AF65-F5344CB8AC3E}">
        <p14:creationId xmlns:p14="http://schemas.microsoft.com/office/powerpoint/2010/main" val="357039262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2"/>
          <p:cNvSpPr>
            <a:spLocks noGrp="1" noRot="1" noChangeAspect="1" noChangeArrowheads="1" noTextEdit="1"/>
          </p:cNvSpPr>
          <p:nvPr>
            <p:ph type="sldImg"/>
          </p:nvPr>
        </p:nvSpPr>
        <p:spPr>
          <a:xfrm>
            <a:off x="406400" y="696913"/>
            <a:ext cx="6197600" cy="3486150"/>
          </a:xfrm>
          <a:ln/>
        </p:spPr>
      </p:sp>
      <p:sp>
        <p:nvSpPr>
          <p:cNvPr id="65539" name="Rectangle 3"/>
          <p:cNvSpPr>
            <a:spLocks noGrp="1" noChangeArrowheads="1"/>
          </p:cNvSpPr>
          <p:nvPr>
            <p:ph type="body" idx="1"/>
          </p:nvPr>
        </p:nvSpPr>
        <p:spPr bwMode="auto">
          <a:xfrm>
            <a:off x="957439" y="4496488"/>
            <a:ext cx="5264291" cy="4257622"/>
          </a:xfrm>
          <a:prstGeom prst="rect">
            <a:avLst/>
          </a:prstGeom>
          <a:solidFill>
            <a:srgbClr val="FFFFFF"/>
          </a:solidFill>
          <a:ln>
            <a:solidFill>
              <a:srgbClr val="000000"/>
            </a:solidFill>
            <a:miter lim="800000"/>
            <a:headEnd/>
            <a:tailEnd/>
          </a:ln>
        </p:spPr>
        <p:txBody>
          <a:bodyPr lIns="93299" tIns="46650" rIns="93299" bIns="46650"/>
          <a:lstStyle/>
          <a:p>
            <a:pPr defTabSz="931774">
              <a:defRPr/>
            </a:pPr>
            <a:r>
              <a:rPr lang="en-US" baseline="0" dirty="0"/>
              <a:t>The Academy of Nutrition and Dietetics – or Academy for short, is </a:t>
            </a:r>
            <a:r>
              <a:rPr lang="en-US" i="1" baseline="0" dirty="0"/>
              <a:t>the</a:t>
            </a:r>
            <a:r>
              <a:rPr lang="en-US" i="0" baseline="0" dirty="0"/>
              <a:t> organization for food, nutrition and dietetics professionals.</a:t>
            </a:r>
            <a:r>
              <a:rPr lang="en-US" baseline="0" dirty="0"/>
              <a:t>  It exists to support you throughout your career, beginning when you’re a student.  The Academy supports its members when they are students and throughout their careers in the profession.  The Academy</a:t>
            </a:r>
            <a:r>
              <a:rPr lang="en-US" dirty="0"/>
              <a:t> supports those in the profession by </a:t>
            </a:r>
            <a:r>
              <a:rPr lang="en-US" baseline="0" dirty="0"/>
              <a:t>conducting and funding nutrition research, providing profession-wide standards, offering educational opportunities and connecting those in the field to each other. </a:t>
            </a:r>
          </a:p>
          <a:p>
            <a:pPr defTabSz="931774">
              <a:defRPr/>
            </a:pPr>
            <a:endParaRPr lang="en-US" baseline="0" dirty="0"/>
          </a:p>
          <a:p>
            <a:pPr defTabSz="931774">
              <a:defRPr/>
            </a:pPr>
            <a:r>
              <a:rPr lang="en-US" baseline="0" dirty="0"/>
              <a:t>The Academy has two websites.  Eatright.org is the website for consumers.  Eatrightpro.org is the website for professionals in the field.</a:t>
            </a:r>
          </a:p>
        </p:txBody>
      </p:sp>
    </p:spTree>
    <p:extLst>
      <p:ext uri="{BB962C8B-B14F-4D97-AF65-F5344CB8AC3E}">
        <p14:creationId xmlns:p14="http://schemas.microsoft.com/office/powerpoint/2010/main" val="320469308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r>
              <a:rPr lang="en-US" dirty="0"/>
              <a:t>As you begin to consider your future</a:t>
            </a:r>
            <a:r>
              <a:rPr lang="en-US" baseline="0" dirty="0"/>
              <a:t> career, check the Academy’s professional site: www.eatrightPRO.org where you can learn about careers in dietetics.  </a:t>
            </a:r>
            <a:endParaRPr lang="en-US" dirty="0"/>
          </a:p>
        </p:txBody>
      </p:sp>
      <p:sp>
        <p:nvSpPr>
          <p:cNvPr id="4" name="Slide Number Placeholder 3"/>
          <p:cNvSpPr>
            <a:spLocks noGrp="1"/>
          </p:cNvSpPr>
          <p:nvPr>
            <p:ph type="sldNum" sz="quarter" idx="10"/>
          </p:nvPr>
        </p:nvSpPr>
        <p:spPr/>
        <p:txBody>
          <a:bodyPr/>
          <a:lstStyle/>
          <a:p>
            <a:fld id="{3A5530C8-E91F-482B-AF0E-A886A371BBDB}" type="slidenum">
              <a:rPr lang="en-US" smtClean="0"/>
              <a:pPr/>
              <a:t>7</a:t>
            </a:fld>
            <a:endParaRPr lang="en-US"/>
          </a:p>
        </p:txBody>
      </p:sp>
    </p:spTree>
    <p:extLst>
      <p:ext uri="{BB962C8B-B14F-4D97-AF65-F5344CB8AC3E}">
        <p14:creationId xmlns:p14="http://schemas.microsoft.com/office/powerpoint/2010/main" val="96666057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r>
              <a:rPr lang="en-US" dirty="0"/>
              <a:t>For those of you considering a career in dietetics, check out www.eatrightacend.org</a:t>
            </a:r>
            <a:r>
              <a:rPr lang="en-US" baseline="0" dirty="0"/>
              <a:t>.  On this website, you will find a list of accredited educational programs that will get you into the field of food, nutrition, and dietetics.  To become </a:t>
            </a:r>
            <a:r>
              <a:rPr lang="en-US" u="none" baseline="0" dirty="0"/>
              <a:t>a Registered dietitian nutritionist or a dietetic technician, registered, </a:t>
            </a:r>
            <a:r>
              <a:rPr lang="en-US" baseline="0" dirty="0"/>
              <a:t>you will need to graduate from one of these programs.  One must also pass a specialized exam to become either a registered dietitian nutritionist or a nutrition and dietetic technician, registered.  Those who become a registered dietitian nutritionist must also complete a practice-based experience typically referred to as an internship.</a:t>
            </a:r>
            <a:endParaRPr lang="en-US" dirty="0"/>
          </a:p>
        </p:txBody>
      </p:sp>
      <p:sp>
        <p:nvSpPr>
          <p:cNvPr id="4" name="Slide Number Placeholder 3"/>
          <p:cNvSpPr>
            <a:spLocks noGrp="1"/>
          </p:cNvSpPr>
          <p:nvPr>
            <p:ph type="sldNum" sz="quarter" idx="10"/>
          </p:nvPr>
        </p:nvSpPr>
        <p:spPr/>
        <p:txBody>
          <a:bodyPr/>
          <a:lstStyle/>
          <a:p>
            <a:fld id="{3A5530C8-E91F-482B-AF0E-A886A371BBDB}" type="slidenum">
              <a:rPr lang="en-US" smtClean="0"/>
              <a:pPr/>
              <a:t>8</a:t>
            </a:fld>
            <a:endParaRPr lang="en-US"/>
          </a:p>
        </p:txBody>
      </p:sp>
    </p:spTree>
    <p:extLst>
      <p:ext uri="{BB962C8B-B14F-4D97-AF65-F5344CB8AC3E}">
        <p14:creationId xmlns:p14="http://schemas.microsoft.com/office/powerpoint/2010/main" val="73747555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normAutofit/>
          </a:bodyPr>
          <a:lstStyle/>
          <a:p>
            <a:r>
              <a:rPr lang="en-US" dirty="0"/>
              <a:t>Let’s go over the education and professional requirements for </a:t>
            </a:r>
            <a:r>
              <a:rPr lang="en-US" b="1" dirty="0"/>
              <a:t>Registered Dietitian Nutritionists</a:t>
            </a:r>
            <a:r>
              <a:rPr lang="en-US" dirty="0"/>
              <a:t>, the food and nutrition experts who have met the following four criteria to earn and maintain the RD or RDN credential:</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1" i="0" dirty="0">
                <a:solidFill>
                  <a:srgbClr val="333333"/>
                </a:solidFill>
                <a:effectLst/>
                <a:latin typeface="Open Sans"/>
              </a:rPr>
              <a:t>First, </a:t>
            </a:r>
            <a:r>
              <a:rPr lang="en-US" b="1" dirty="0"/>
              <a:t>Registered Dietitian Nutritionists</a:t>
            </a:r>
            <a:r>
              <a:rPr lang="en-US" b="1" i="0" dirty="0">
                <a:solidFill>
                  <a:srgbClr val="333333"/>
                </a:solidFill>
                <a:effectLst/>
                <a:latin typeface="Open Sans"/>
              </a:rPr>
              <a:t> must complete a minimum of a Master's degree</a:t>
            </a:r>
            <a:r>
              <a:rPr lang="en-US" b="0" i="0" dirty="0">
                <a:solidFill>
                  <a:srgbClr val="313131"/>
                </a:solidFill>
                <a:effectLst/>
                <a:latin typeface="Open Sans"/>
              </a:rPr>
              <a:t> at a US regionally accredited university or college and course work accredited by the Accreditation Council for Education in Nutrition and Dietetics (ACEND</a:t>
            </a:r>
            <a:r>
              <a:rPr lang="en-US" b="0" i="0" baseline="30000" dirty="0">
                <a:solidFill>
                  <a:srgbClr val="313131"/>
                </a:solidFill>
                <a:effectLst/>
                <a:latin typeface="Open Sans"/>
              </a:rPr>
              <a:t>®</a:t>
            </a:r>
            <a:r>
              <a:rPr lang="en-US" b="0" i="0" dirty="0">
                <a:solidFill>
                  <a:srgbClr val="313131"/>
                </a:solidFill>
                <a:effectLst/>
                <a:latin typeface="Open Sans"/>
              </a:rPr>
              <a:t>) of the Academy of Nutrition and Dietetics.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0" i="0" dirty="0">
              <a:solidFill>
                <a:srgbClr val="313131"/>
              </a:solidFill>
              <a:effectLst/>
              <a:latin typeface="Open San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b="0" i="0" dirty="0">
                <a:solidFill>
                  <a:srgbClr val="313131"/>
                </a:solidFill>
                <a:effectLst/>
                <a:latin typeface="Open Sans"/>
              </a:rPr>
              <a:t>For college coursework, dietitians study a variety of subjects, ranging from food and nutrition sciences, foodservice systems management, business, economics, computer science, culinary arts, sociology and communication to science courses such as biochemistry, physiology, microbiology, anatomy and chemistry.</a:t>
            </a:r>
          </a:p>
          <a:p>
            <a:endParaRPr lang="en-US" dirty="0"/>
          </a:p>
        </p:txBody>
      </p:sp>
      <p:sp>
        <p:nvSpPr>
          <p:cNvPr id="4" name="Slide Number Placeholder 3"/>
          <p:cNvSpPr>
            <a:spLocks noGrp="1"/>
          </p:cNvSpPr>
          <p:nvPr>
            <p:ph type="sldNum" sz="quarter" idx="10"/>
          </p:nvPr>
        </p:nvSpPr>
        <p:spPr/>
        <p:txBody>
          <a:bodyPr/>
          <a:lstStyle/>
          <a:p>
            <a:fld id="{3A5530C8-E91F-482B-AF0E-A886A371BBDB}" type="slidenum">
              <a:rPr lang="en-US" smtClean="0"/>
              <a:pPr/>
              <a:t>9</a:t>
            </a:fld>
            <a:endParaRPr lang="en-US"/>
          </a:p>
        </p:txBody>
      </p:sp>
    </p:spTree>
    <p:extLst>
      <p:ext uri="{BB962C8B-B14F-4D97-AF65-F5344CB8AC3E}">
        <p14:creationId xmlns:p14="http://schemas.microsoft.com/office/powerpoint/2010/main" val="326330433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1">
    <p:spTree>
      <p:nvGrpSpPr>
        <p:cNvPr id="1" name=""/>
        <p:cNvGrpSpPr/>
        <p:nvPr/>
      </p:nvGrpSpPr>
      <p:grpSpPr>
        <a:xfrm>
          <a:off x="0" y="0"/>
          <a:ext cx="0" cy="0"/>
          <a:chOff x="0" y="0"/>
          <a:chExt cx="0" cy="0"/>
        </a:xfrm>
      </p:grpSpPr>
      <p:sp>
        <p:nvSpPr>
          <p:cNvPr id="6" name="Line 9"/>
          <p:cNvSpPr>
            <a:spLocks noChangeShapeType="1"/>
          </p:cNvSpPr>
          <p:nvPr userDrawn="1"/>
        </p:nvSpPr>
        <p:spPr bwMode="auto">
          <a:xfrm>
            <a:off x="406400" y="2209800"/>
            <a:ext cx="6604000" cy="0"/>
          </a:xfrm>
          <a:prstGeom prst="line">
            <a:avLst/>
          </a:prstGeom>
          <a:noFill/>
          <a:ln w="38100">
            <a:solidFill>
              <a:srgbClr val="065901"/>
            </a:solidFill>
            <a:round/>
            <a:headEnd/>
            <a:tailEnd/>
          </a:ln>
        </p:spPr>
        <p:txBody>
          <a:bodyPr wrap="none" anchor="ctr"/>
          <a:lstStyle/>
          <a:p>
            <a:pPr fontAlgn="auto">
              <a:spcBef>
                <a:spcPts val="0"/>
              </a:spcBef>
              <a:spcAft>
                <a:spcPts val="0"/>
              </a:spcAft>
              <a:defRPr/>
            </a:pPr>
            <a:endParaRPr lang="en-US">
              <a:latin typeface="+mn-lt"/>
            </a:endParaRPr>
          </a:p>
        </p:txBody>
      </p:sp>
      <p:sp>
        <p:nvSpPr>
          <p:cNvPr id="7" name="Line 10"/>
          <p:cNvSpPr>
            <a:spLocks noChangeShapeType="1"/>
          </p:cNvSpPr>
          <p:nvPr userDrawn="1"/>
        </p:nvSpPr>
        <p:spPr bwMode="auto">
          <a:xfrm>
            <a:off x="9652000" y="2209800"/>
            <a:ext cx="2133600" cy="0"/>
          </a:xfrm>
          <a:prstGeom prst="line">
            <a:avLst/>
          </a:prstGeom>
          <a:noFill/>
          <a:ln w="38100">
            <a:solidFill>
              <a:srgbClr val="065901"/>
            </a:solidFill>
            <a:round/>
            <a:headEnd/>
            <a:tailEnd/>
          </a:ln>
        </p:spPr>
        <p:txBody>
          <a:bodyPr wrap="none" anchor="ctr"/>
          <a:lstStyle/>
          <a:p>
            <a:pPr fontAlgn="auto">
              <a:spcBef>
                <a:spcPts val="0"/>
              </a:spcBef>
              <a:spcAft>
                <a:spcPts val="0"/>
              </a:spcAft>
              <a:defRPr/>
            </a:pPr>
            <a:endParaRPr lang="en-US">
              <a:latin typeface="+mn-lt"/>
            </a:endParaRPr>
          </a:p>
        </p:txBody>
      </p:sp>
      <p:sp>
        <p:nvSpPr>
          <p:cNvPr id="8" name="Line 12"/>
          <p:cNvSpPr>
            <a:spLocks noChangeShapeType="1"/>
          </p:cNvSpPr>
          <p:nvPr userDrawn="1"/>
        </p:nvSpPr>
        <p:spPr bwMode="auto">
          <a:xfrm>
            <a:off x="406400" y="6477000"/>
            <a:ext cx="11379200" cy="0"/>
          </a:xfrm>
          <a:prstGeom prst="line">
            <a:avLst/>
          </a:prstGeom>
          <a:noFill/>
          <a:ln w="12700">
            <a:solidFill>
              <a:srgbClr val="969696"/>
            </a:solidFill>
            <a:round/>
            <a:headEnd/>
            <a:tailEnd/>
          </a:ln>
        </p:spPr>
        <p:txBody>
          <a:bodyPr wrap="none" anchor="ctr"/>
          <a:lstStyle/>
          <a:p>
            <a:pPr fontAlgn="auto">
              <a:spcBef>
                <a:spcPts val="0"/>
              </a:spcBef>
              <a:spcAft>
                <a:spcPts val="0"/>
              </a:spcAft>
              <a:defRPr/>
            </a:pPr>
            <a:endParaRPr lang="en-US">
              <a:latin typeface="+mn-lt"/>
            </a:endParaRPr>
          </a:p>
        </p:txBody>
      </p:sp>
      <p:sp>
        <p:nvSpPr>
          <p:cNvPr id="24" name="Text Placeholder 23"/>
          <p:cNvSpPr>
            <a:spLocks noGrp="1"/>
          </p:cNvSpPr>
          <p:nvPr>
            <p:ph type="body" sz="quarter" idx="12"/>
          </p:nvPr>
        </p:nvSpPr>
        <p:spPr>
          <a:xfrm>
            <a:off x="406400" y="2438400"/>
            <a:ext cx="4775200" cy="3657600"/>
          </a:xfrm>
          <a:prstGeom prst="rect">
            <a:avLst/>
          </a:prstGeom>
        </p:spPr>
        <p:txBody>
          <a:bodyPr/>
          <a:lstStyle>
            <a:lvl1pPr marL="0" indent="0">
              <a:defRPr>
                <a:solidFill>
                  <a:srgbClr val="717171"/>
                </a:solidFill>
              </a:defRPr>
            </a:lvl1pPr>
          </a:lstStyle>
          <a:p>
            <a:pPr lvl="0"/>
            <a:r>
              <a:rPr lang="en-US" dirty="0"/>
              <a:t>Click to edit Master text styles</a:t>
            </a:r>
          </a:p>
        </p:txBody>
      </p:sp>
      <p:sp>
        <p:nvSpPr>
          <p:cNvPr id="12" name="Text Placeholder 11"/>
          <p:cNvSpPr>
            <a:spLocks noGrp="1"/>
          </p:cNvSpPr>
          <p:nvPr>
            <p:ph type="body" sz="quarter" idx="13"/>
          </p:nvPr>
        </p:nvSpPr>
        <p:spPr>
          <a:xfrm>
            <a:off x="406400" y="1524000"/>
            <a:ext cx="6502400" cy="609600"/>
          </a:xfrm>
          <a:prstGeom prst="rect">
            <a:avLst/>
          </a:prstGeom>
        </p:spPr>
        <p:txBody>
          <a:bodyPr/>
          <a:lstStyle>
            <a:lvl1pPr>
              <a:defRPr sz="3600" b="0"/>
            </a:lvl1pPr>
          </a:lstStyle>
          <a:p>
            <a:pPr lvl="0"/>
            <a:r>
              <a:rPr lang="en-US" dirty="0"/>
              <a:t>Click to edit Master text styles</a:t>
            </a:r>
          </a:p>
        </p:txBody>
      </p:sp>
      <p:sp>
        <p:nvSpPr>
          <p:cNvPr id="9" name="Date Placeholder 2"/>
          <p:cNvSpPr>
            <a:spLocks noGrp="1"/>
          </p:cNvSpPr>
          <p:nvPr>
            <p:ph type="dt" sz="half" idx="14"/>
          </p:nvPr>
        </p:nvSpPr>
        <p:spPr/>
        <p:txBody>
          <a:bodyPr/>
          <a:lstStyle>
            <a:lvl1pPr>
              <a:defRPr/>
            </a:lvl1pPr>
          </a:lstStyle>
          <a:p>
            <a:pPr>
              <a:defRPr/>
            </a:pPr>
            <a:fld id="{7721192A-29E6-4039-BB76-CD3451D51777}" type="datetime1">
              <a:rPr lang="en-US"/>
              <a:pPr>
                <a:defRPr/>
              </a:pPr>
              <a:t>3/8/2021</a:t>
            </a:fld>
            <a:endParaRPr lang="en-US" dirty="0"/>
          </a:p>
        </p:txBody>
      </p:sp>
      <p:pic>
        <p:nvPicPr>
          <p:cNvPr id="11" name="Picture 10" descr="Academy-of-Nutrition-and-Dietetics.jpg"/>
          <p:cNvPicPr>
            <a:picLocks noChangeAspect="1"/>
          </p:cNvPicPr>
          <p:nvPr userDrawn="1"/>
        </p:nvPicPr>
        <p:blipFill>
          <a:blip r:embed="rId2" cstate="print"/>
          <a:stretch>
            <a:fillRect/>
          </a:stretch>
        </p:blipFill>
        <p:spPr>
          <a:xfrm>
            <a:off x="8331200" y="228601"/>
            <a:ext cx="2899832" cy="377753"/>
          </a:xfrm>
          <a:prstGeom prst="rect">
            <a:avLst/>
          </a:prstGeom>
        </p:spPr>
      </p:pic>
      <p:pic>
        <p:nvPicPr>
          <p:cNvPr id="10" name="Picture 9" descr="IMG_8202.jpg"/>
          <p:cNvPicPr>
            <a:picLocks noChangeAspect="1"/>
          </p:cNvPicPr>
          <p:nvPr userDrawn="1"/>
        </p:nvPicPr>
        <p:blipFill>
          <a:blip r:embed="rId3" cstate="print"/>
          <a:srcRect l="15000" t="16667" b="16667"/>
          <a:stretch>
            <a:fillRect/>
          </a:stretch>
        </p:blipFill>
        <p:spPr>
          <a:xfrm>
            <a:off x="5892800" y="1752600"/>
            <a:ext cx="4836160" cy="4267200"/>
          </a:xfrm>
          <a:prstGeom prst="rect">
            <a:avLst/>
          </a:prstGeom>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1_Blank w/ Title">
    <p:spTree>
      <p:nvGrpSpPr>
        <p:cNvPr id="1" name=""/>
        <p:cNvGrpSpPr/>
        <p:nvPr/>
      </p:nvGrpSpPr>
      <p:grpSpPr>
        <a:xfrm>
          <a:off x="0" y="0"/>
          <a:ext cx="0" cy="0"/>
          <a:chOff x="0" y="0"/>
          <a:chExt cx="0" cy="0"/>
        </a:xfrm>
      </p:grpSpPr>
      <p:sp>
        <p:nvSpPr>
          <p:cNvPr id="2" name="Title 1"/>
          <p:cNvSpPr>
            <a:spLocks noGrp="1"/>
          </p:cNvSpPr>
          <p:nvPr>
            <p:ph type="title"/>
          </p:nvPr>
        </p:nvSpPr>
        <p:spPr>
          <a:xfrm>
            <a:off x="1024128" y="585216"/>
            <a:ext cx="9720072" cy="1499616"/>
          </a:xfrm>
          <a:prstGeom prst="rect">
            <a:avLst/>
          </a:prstGeom>
        </p:spPr>
        <p:txBody>
          <a:bodyPr/>
          <a:lstStyle/>
          <a:p>
            <a:r>
              <a:rPr lang="en-US"/>
              <a:t>Click to edit Master title style</a:t>
            </a:r>
          </a:p>
        </p:txBody>
      </p:sp>
      <p:sp>
        <p:nvSpPr>
          <p:cNvPr id="3" name="Date Placeholder 21"/>
          <p:cNvSpPr>
            <a:spLocks noGrp="1"/>
          </p:cNvSpPr>
          <p:nvPr>
            <p:ph type="dt" sz="half" idx="10"/>
          </p:nvPr>
        </p:nvSpPr>
        <p:spPr/>
        <p:txBody>
          <a:bodyPr/>
          <a:lstStyle>
            <a:lvl1pPr>
              <a:defRPr/>
            </a:lvl1pPr>
          </a:lstStyle>
          <a:p>
            <a:pPr>
              <a:defRPr/>
            </a:pPr>
            <a:r>
              <a:rPr lang="en-US"/>
              <a:t>Date</a:t>
            </a:r>
          </a:p>
        </p:txBody>
      </p:sp>
      <p:sp>
        <p:nvSpPr>
          <p:cNvPr id="4" name="Slide Number Placeholder 23"/>
          <p:cNvSpPr>
            <a:spLocks noGrp="1"/>
          </p:cNvSpPr>
          <p:nvPr>
            <p:ph type="sldNum" sz="quarter" idx="11"/>
          </p:nvPr>
        </p:nvSpPr>
        <p:spPr>
          <a:xfrm>
            <a:off x="10837333" y="6470704"/>
            <a:ext cx="973667" cy="274320"/>
          </a:xfrm>
          <a:prstGeom prst="rect">
            <a:avLst/>
          </a:prstGeom>
        </p:spPr>
        <p:txBody>
          <a:bodyPr/>
          <a:lstStyle>
            <a:lvl1pPr>
              <a:defRPr/>
            </a:lvl1pPr>
          </a:lstStyle>
          <a:p>
            <a:pPr>
              <a:defRPr/>
            </a:pPr>
            <a:fld id="{DB99F131-AB71-4C73-B04B-B1C2C8F2B31F}" type="slidenum">
              <a:rPr lang="en-US"/>
              <a:pPr>
                <a:defRPr/>
              </a:pPr>
              <a:t>‹#›</a:t>
            </a:fld>
            <a:endParaRPr lang="en-US" dirty="0"/>
          </a:p>
        </p:txBody>
      </p:sp>
    </p:spTree>
    <p:extLst>
      <p:ext uri="{BB962C8B-B14F-4D97-AF65-F5344CB8AC3E}">
        <p14:creationId xmlns:p14="http://schemas.microsoft.com/office/powerpoint/2010/main" val="289119573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an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6" name="Text Placeholder 5"/>
          <p:cNvSpPr>
            <a:spLocks noGrp="1"/>
          </p:cNvSpPr>
          <p:nvPr>
            <p:ph type="body" sz="quarter" idx="12"/>
          </p:nvPr>
        </p:nvSpPr>
        <p:spPr>
          <a:xfrm>
            <a:off x="304800" y="990600"/>
            <a:ext cx="11582400" cy="54102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21"/>
          <p:cNvSpPr>
            <a:spLocks noGrp="1"/>
          </p:cNvSpPr>
          <p:nvPr>
            <p:ph type="dt" sz="half" idx="13"/>
          </p:nvPr>
        </p:nvSpPr>
        <p:spPr/>
        <p:txBody>
          <a:bodyPr/>
          <a:lstStyle>
            <a:lvl1pPr>
              <a:defRPr/>
            </a:lvl1pPr>
          </a:lstStyle>
          <a:p>
            <a:pPr>
              <a:defRPr/>
            </a:pPr>
            <a:r>
              <a:rPr lang="en-US"/>
              <a:t>Date</a:t>
            </a:r>
          </a:p>
        </p:txBody>
      </p:sp>
      <p:sp>
        <p:nvSpPr>
          <p:cNvPr id="5" name="Slide Number Placeholder 23"/>
          <p:cNvSpPr>
            <a:spLocks noGrp="1"/>
          </p:cNvSpPr>
          <p:nvPr>
            <p:ph type="sldNum" sz="quarter" idx="14"/>
          </p:nvPr>
        </p:nvSpPr>
        <p:spPr/>
        <p:txBody>
          <a:bodyPr/>
          <a:lstStyle>
            <a:lvl1pPr>
              <a:defRPr/>
            </a:lvl1pPr>
          </a:lstStyle>
          <a:p>
            <a:pPr>
              <a:defRPr/>
            </a:pPr>
            <a:fld id="{6CB0682F-AD5A-48A6-B1B7-B7AC7885359F}" type="slidenum">
              <a:rPr lang="en-US"/>
              <a:pPr>
                <a:defRPr/>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Blank w/ Tit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1"/>
          <p:cNvSpPr>
            <a:spLocks noGrp="1"/>
          </p:cNvSpPr>
          <p:nvPr>
            <p:ph type="dt" sz="half" idx="10"/>
          </p:nvPr>
        </p:nvSpPr>
        <p:spPr/>
        <p:txBody>
          <a:bodyPr/>
          <a:lstStyle>
            <a:lvl1pPr>
              <a:defRPr/>
            </a:lvl1pPr>
          </a:lstStyle>
          <a:p>
            <a:pPr>
              <a:defRPr/>
            </a:pPr>
            <a:r>
              <a:rPr lang="en-US"/>
              <a:t>Date</a:t>
            </a:r>
          </a:p>
        </p:txBody>
      </p:sp>
      <p:sp>
        <p:nvSpPr>
          <p:cNvPr id="4" name="Slide Number Placeholder 23"/>
          <p:cNvSpPr>
            <a:spLocks noGrp="1"/>
          </p:cNvSpPr>
          <p:nvPr>
            <p:ph type="sldNum" sz="quarter" idx="11"/>
          </p:nvPr>
        </p:nvSpPr>
        <p:spPr/>
        <p:txBody>
          <a:bodyPr/>
          <a:lstStyle>
            <a:lvl1pPr>
              <a:defRPr/>
            </a:lvl1pPr>
          </a:lstStyle>
          <a:p>
            <a:pPr>
              <a:defRPr/>
            </a:pPr>
            <a:fld id="{DB99F131-AB71-4C73-B04B-B1C2C8F2B31F}" type="slidenum">
              <a:rPr lang="en-US"/>
              <a:pPr>
                <a:defRPr/>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Date Placeholder 21"/>
          <p:cNvSpPr>
            <a:spLocks noGrp="1"/>
          </p:cNvSpPr>
          <p:nvPr>
            <p:ph type="dt" sz="half" idx="10"/>
          </p:nvPr>
        </p:nvSpPr>
        <p:spPr/>
        <p:txBody>
          <a:bodyPr/>
          <a:lstStyle>
            <a:lvl1pPr>
              <a:defRPr/>
            </a:lvl1pPr>
          </a:lstStyle>
          <a:p>
            <a:pPr>
              <a:defRPr/>
            </a:pPr>
            <a:r>
              <a:rPr lang="en-US"/>
              <a:t>Date</a:t>
            </a:r>
          </a:p>
        </p:txBody>
      </p:sp>
      <p:sp>
        <p:nvSpPr>
          <p:cNvPr id="3" name="Slide Number Placeholder 23"/>
          <p:cNvSpPr>
            <a:spLocks noGrp="1"/>
          </p:cNvSpPr>
          <p:nvPr>
            <p:ph type="sldNum" sz="quarter" idx="11"/>
          </p:nvPr>
        </p:nvSpPr>
        <p:spPr/>
        <p:txBody>
          <a:bodyPr/>
          <a:lstStyle>
            <a:lvl1pPr>
              <a:defRPr/>
            </a:lvl1pPr>
          </a:lstStyle>
          <a:p>
            <a:pPr>
              <a:defRPr/>
            </a:pPr>
            <a:fld id="{386F3BA6-A6DA-4399-8CB7-CDC157BFA92C}" type="slidenum">
              <a:rPr lang="en-US"/>
              <a:pPr>
                <a:defRPr/>
              </a:pPr>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6" name="Content Placeholder 5"/>
          <p:cNvSpPr>
            <a:spLocks noGrp="1"/>
          </p:cNvSpPr>
          <p:nvPr>
            <p:ph sz="quarter" idx="12"/>
          </p:nvPr>
        </p:nvSpPr>
        <p:spPr>
          <a:xfrm>
            <a:off x="304800" y="990600"/>
            <a:ext cx="11582400" cy="5410200"/>
          </a:xfrm>
        </p:spPr>
        <p:txBody>
          <a:bodyPr/>
          <a:lstStyle/>
          <a:p>
            <a:pPr lvl="0"/>
            <a:endParaRPr lang="en-US" dirty="0"/>
          </a:p>
        </p:txBody>
      </p:sp>
      <p:sp>
        <p:nvSpPr>
          <p:cNvPr id="4" name="Date Placeholder 21"/>
          <p:cNvSpPr>
            <a:spLocks noGrp="1"/>
          </p:cNvSpPr>
          <p:nvPr>
            <p:ph type="dt" sz="half" idx="13"/>
          </p:nvPr>
        </p:nvSpPr>
        <p:spPr/>
        <p:txBody>
          <a:bodyPr/>
          <a:lstStyle>
            <a:lvl1pPr>
              <a:defRPr/>
            </a:lvl1pPr>
          </a:lstStyle>
          <a:p>
            <a:pPr>
              <a:defRPr/>
            </a:pPr>
            <a:r>
              <a:rPr lang="en-US"/>
              <a:t>Date</a:t>
            </a:r>
          </a:p>
        </p:txBody>
      </p:sp>
      <p:sp>
        <p:nvSpPr>
          <p:cNvPr id="5" name="Slide Number Placeholder 23"/>
          <p:cNvSpPr>
            <a:spLocks noGrp="1"/>
          </p:cNvSpPr>
          <p:nvPr>
            <p:ph type="sldNum" sz="quarter" idx="14"/>
          </p:nvPr>
        </p:nvSpPr>
        <p:spPr/>
        <p:txBody>
          <a:bodyPr/>
          <a:lstStyle>
            <a:lvl1pPr>
              <a:defRPr/>
            </a:lvl1pPr>
          </a:lstStyle>
          <a:p>
            <a:pPr>
              <a:defRPr/>
            </a:pPr>
            <a:fld id="{4C68C5F9-DB85-4714-B99C-90877E0D836D}" type="slidenum">
              <a:rPr lang="en-US"/>
              <a:pPr>
                <a:defRPr/>
              </a:pPr>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Image an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6" name="Picture Placeholder 5"/>
          <p:cNvSpPr>
            <a:spLocks noGrp="1"/>
          </p:cNvSpPr>
          <p:nvPr>
            <p:ph type="pic" sz="quarter" idx="12"/>
          </p:nvPr>
        </p:nvSpPr>
        <p:spPr>
          <a:xfrm>
            <a:off x="304800" y="990600"/>
            <a:ext cx="6604000" cy="5334000"/>
          </a:xfrm>
        </p:spPr>
        <p:txBody>
          <a:bodyPr/>
          <a:lstStyle/>
          <a:p>
            <a:pPr lvl="0"/>
            <a:endParaRPr lang="en-US" noProof="0"/>
          </a:p>
        </p:txBody>
      </p:sp>
      <p:sp>
        <p:nvSpPr>
          <p:cNvPr id="8" name="Text Placeholder 7"/>
          <p:cNvSpPr>
            <a:spLocks noGrp="1"/>
          </p:cNvSpPr>
          <p:nvPr>
            <p:ph type="body" sz="quarter" idx="13"/>
          </p:nvPr>
        </p:nvSpPr>
        <p:spPr>
          <a:xfrm>
            <a:off x="7315200" y="1905000"/>
            <a:ext cx="4470400" cy="990600"/>
          </a:xfrm>
        </p:spPr>
        <p:txBody>
          <a:bodyPr/>
          <a:lstStyle>
            <a:lvl1pPr marL="0" indent="0" algn="ctr">
              <a:defRPr sz="2800">
                <a:solidFill>
                  <a:srgbClr val="39683E"/>
                </a:solidFill>
              </a:defRPr>
            </a:lvl1pPr>
            <a:lvl2pPr>
              <a:defRPr sz="1800"/>
            </a:lvl2pPr>
          </a:lstStyle>
          <a:p>
            <a:pPr lvl="0"/>
            <a:r>
              <a:rPr lang="en-US" dirty="0"/>
              <a:t>Click to edit Master text styles</a:t>
            </a:r>
          </a:p>
        </p:txBody>
      </p:sp>
      <p:sp>
        <p:nvSpPr>
          <p:cNvPr id="10" name="Text Placeholder 9"/>
          <p:cNvSpPr>
            <a:spLocks noGrp="1"/>
          </p:cNvSpPr>
          <p:nvPr>
            <p:ph type="body" sz="quarter" idx="14"/>
          </p:nvPr>
        </p:nvSpPr>
        <p:spPr>
          <a:xfrm>
            <a:off x="7315200" y="2895600"/>
            <a:ext cx="4470400" cy="2362200"/>
          </a:xfrm>
        </p:spPr>
        <p:txBody>
          <a:bodyPr/>
          <a:lstStyle>
            <a:lvl1pPr marL="342900" indent="-342900">
              <a:buFont typeface="Tahoma" pitchFamily="34" charset="0"/>
              <a:buChar char="–"/>
              <a:defRPr sz="2000">
                <a:solidFill>
                  <a:srgbClr val="717171"/>
                </a:solidFill>
              </a:defRPr>
            </a:lvl1pPr>
          </a:lstStyle>
          <a:p>
            <a:pPr lvl="0"/>
            <a:r>
              <a:rPr lang="en-US" dirty="0"/>
              <a:t>Click to edit Master text styles</a:t>
            </a:r>
          </a:p>
        </p:txBody>
      </p:sp>
      <p:sp>
        <p:nvSpPr>
          <p:cNvPr id="7" name="Date Placeholder 21"/>
          <p:cNvSpPr>
            <a:spLocks noGrp="1"/>
          </p:cNvSpPr>
          <p:nvPr>
            <p:ph type="dt" sz="half" idx="15"/>
          </p:nvPr>
        </p:nvSpPr>
        <p:spPr/>
        <p:txBody>
          <a:bodyPr/>
          <a:lstStyle>
            <a:lvl1pPr>
              <a:defRPr/>
            </a:lvl1pPr>
          </a:lstStyle>
          <a:p>
            <a:pPr>
              <a:defRPr/>
            </a:pPr>
            <a:r>
              <a:rPr lang="en-US"/>
              <a:t>Date</a:t>
            </a:r>
          </a:p>
        </p:txBody>
      </p:sp>
      <p:sp>
        <p:nvSpPr>
          <p:cNvPr id="9" name="Slide Number Placeholder 23"/>
          <p:cNvSpPr>
            <a:spLocks noGrp="1"/>
          </p:cNvSpPr>
          <p:nvPr>
            <p:ph type="sldNum" sz="quarter" idx="16"/>
          </p:nvPr>
        </p:nvSpPr>
        <p:spPr/>
        <p:txBody>
          <a:bodyPr/>
          <a:lstStyle>
            <a:lvl1pPr>
              <a:defRPr/>
            </a:lvl1pPr>
          </a:lstStyle>
          <a:p>
            <a:pPr>
              <a:defRPr/>
            </a:pPr>
            <a:fld id="{D2F38E17-A169-4754-BDD3-4FEF2819C89E}" type="slidenum">
              <a:rPr lang="en-US"/>
              <a:pPr>
                <a:defRPr/>
              </a:pPr>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Title Slide 1">
    <p:spTree>
      <p:nvGrpSpPr>
        <p:cNvPr id="1" name=""/>
        <p:cNvGrpSpPr/>
        <p:nvPr/>
      </p:nvGrpSpPr>
      <p:grpSpPr>
        <a:xfrm>
          <a:off x="0" y="0"/>
          <a:ext cx="0" cy="0"/>
          <a:chOff x="0" y="0"/>
          <a:chExt cx="0" cy="0"/>
        </a:xfrm>
      </p:grpSpPr>
      <p:sp>
        <p:nvSpPr>
          <p:cNvPr id="6" name="Line 9"/>
          <p:cNvSpPr>
            <a:spLocks noChangeShapeType="1"/>
          </p:cNvSpPr>
          <p:nvPr userDrawn="1"/>
        </p:nvSpPr>
        <p:spPr bwMode="auto">
          <a:xfrm>
            <a:off x="406400" y="2209800"/>
            <a:ext cx="6604000" cy="0"/>
          </a:xfrm>
          <a:prstGeom prst="line">
            <a:avLst/>
          </a:prstGeom>
          <a:noFill/>
          <a:ln w="38100">
            <a:solidFill>
              <a:srgbClr val="065901"/>
            </a:solidFill>
            <a:round/>
            <a:headEnd/>
            <a:tailEnd/>
          </a:ln>
        </p:spPr>
        <p:txBody>
          <a:bodyPr wrap="none" anchor="ctr"/>
          <a:lstStyle/>
          <a:p>
            <a:pPr fontAlgn="auto">
              <a:spcBef>
                <a:spcPts val="0"/>
              </a:spcBef>
              <a:spcAft>
                <a:spcPts val="0"/>
              </a:spcAft>
              <a:defRPr/>
            </a:pPr>
            <a:endParaRPr lang="en-US">
              <a:latin typeface="+mn-lt"/>
            </a:endParaRPr>
          </a:p>
        </p:txBody>
      </p:sp>
      <p:sp>
        <p:nvSpPr>
          <p:cNvPr id="7" name="Line 10"/>
          <p:cNvSpPr>
            <a:spLocks noChangeShapeType="1"/>
          </p:cNvSpPr>
          <p:nvPr userDrawn="1"/>
        </p:nvSpPr>
        <p:spPr bwMode="auto">
          <a:xfrm>
            <a:off x="9652000" y="2209800"/>
            <a:ext cx="2133600" cy="0"/>
          </a:xfrm>
          <a:prstGeom prst="line">
            <a:avLst/>
          </a:prstGeom>
          <a:noFill/>
          <a:ln w="38100">
            <a:solidFill>
              <a:srgbClr val="065901"/>
            </a:solidFill>
            <a:round/>
            <a:headEnd/>
            <a:tailEnd/>
          </a:ln>
        </p:spPr>
        <p:txBody>
          <a:bodyPr wrap="none" anchor="ctr"/>
          <a:lstStyle/>
          <a:p>
            <a:pPr fontAlgn="auto">
              <a:spcBef>
                <a:spcPts val="0"/>
              </a:spcBef>
              <a:spcAft>
                <a:spcPts val="0"/>
              </a:spcAft>
              <a:defRPr/>
            </a:pPr>
            <a:endParaRPr lang="en-US">
              <a:latin typeface="+mn-lt"/>
            </a:endParaRPr>
          </a:p>
        </p:txBody>
      </p:sp>
      <p:sp>
        <p:nvSpPr>
          <p:cNvPr id="8" name="Line 12"/>
          <p:cNvSpPr>
            <a:spLocks noChangeShapeType="1"/>
          </p:cNvSpPr>
          <p:nvPr userDrawn="1"/>
        </p:nvSpPr>
        <p:spPr bwMode="auto">
          <a:xfrm>
            <a:off x="406400" y="6477000"/>
            <a:ext cx="11379200" cy="0"/>
          </a:xfrm>
          <a:prstGeom prst="line">
            <a:avLst/>
          </a:prstGeom>
          <a:noFill/>
          <a:ln w="12700">
            <a:solidFill>
              <a:srgbClr val="969696"/>
            </a:solidFill>
            <a:round/>
            <a:headEnd/>
            <a:tailEnd/>
          </a:ln>
        </p:spPr>
        <p:txBody>
          <a:bodyPr wrap="none" anchor="ctr"/>
          <a:lstStyle/>
          <a:p>
            <a:pPr fontAlgn="auto">
              <a:spcBef>
                <a:spcPts val="0"/>
              </a:spcBef>
              <a:spcAft>
                <a:spcPts val="0"/>
              </a:spcAft>
              <a:defRPr/>
            </a:pPr>
            <a:endParaRPr lang="en-US">
              <a:latin typeface="+mn-lt"/>
            </a:endParaRPr>
          </a:p>
        </p:txBody>
      </p:sp>
      <p:sp>
        <p:nvSpPr>
          <p:cNvPr id="24" name="Text Placeholder 23"/>
          <p:cNvSpPr>
            <a:spLocks noGrp="1"/>
          </p:cNvSpPr>
          <p:nvPr>
            <p:ph type="body" sz="quarter" idx="12"/>
          </p:nvPr>
        </p:nvSpPr>
        <p:spPr>
          <a:xfrm>
            <a:off x="406400" y="2438400"/>
            <a:ext cx="4775200" cy="3657600"/>
          </a:xfrm>
          <a:prstGeom prst="rect">
            <a:avLst/>
          </a:prstGeom>
        </p:spPr>
        <p:txBody>
          <a:bodyPr/>
          <a:lstStyle>
            <a:lvl1pPr marL="0" indent="0">
              <a:defRPr>
                <a:solidFill>
                  <a:srgbClr val="717171"/>
                </a:solidFill>
              </a:defRPr>
            </a:lvl1pPr>
          </a:lstStyle>
          <a:p>
            <a:pPr lvl="0"/>
            <a:r>
              <a:rPr lang="en-US" dirty="0"/>
              <a:t>Click to edit Master text styles</a:t>
            </a:r>
          </a:p>
        </p:txBody>
      </p:sp>
      <p:sp>
        <p:nvSpPr>
          <p:cNvPr id="12" name="Text Placeholder 11"/>
          <p:cNvSpPr>
            <a:spLocks noGrp="1"/>
          </p:cNvSpPr>
          <p:nvPr>
            <p:ph type="body" sz="quarter" idx="13"/>
          </p:nvPr>
        </p:nvSpPr>
        <p:spPr>
          <a:xfrm>
            <a:off x="406400" y="1524000"/>
            <a:ext cx="6502400" cy="609600"/>
          </a:xfrm>
          <a:prstGeom prst="rect">
            <a:avLst/>
          </a:prstGeom>
        </p:spPr>
        <p:txBody>
          <a:bodyPr/>
          <a:lstStyle>
            <a:lvl1pPr>
              <a:defRPr sz="3600" b="0"/>
            </a:lvl1pPr>
          </a:lstStyle>
          <a:p>
            <a:pPr lvl="0"/>
            <a:r>
              <a:rPr lang="en-US" dirty="0"/>
              <a:t>Click to edit Master text styles</a:t>
            </a:r>
          </a:p>
        </p:txBody>
      </p:sp>
      <p:sp>
        <p:nvSpPr>
          <p:cNvPr id="9" name="Date Placeholder 2"/>
          <p:cNvSpPr>
            <a:spLocks noGrp="1"/>
          </p:cNvSpPr>
          <p:nvPr>
            <p:ph type="dt" sz="half" idx="14"/>
          </p:nvPr>
        </p:nvSpPr>
        <p:spPr/>
        <p:txBody>
          <a:bodyPr/>
          <a:lstStyle>
            <a:lvl1pPr>
              <a:defRPr/>
            </a:lvl1pPr>
          </a:lstStyle>
          <a:p>
            <a:pPr>
              <a:defRPr/>
            </a:pPr>
            <a:fld id="{7721192A-29E6-4039-BB76-CD3451D51777}" type="datetime1">
              <a:rPr lang="en-US"/>
              <a:pPr>
                <a:defRPr/>
              </a:pPr>
              <a:t>3/8/2021</a:t>
            </a:fld>
            <a:endParaRPr lang="en-US" dirty="0"/>
          </a:p>
        </p:txBody>
      </p:sp>
      <p:pic>
        <p:nvPicPr>
          <p:cNvPr id="11" name="Picture 10" descr="Academy-of-Nutrition-and-Dietetics.jpg"/>
          <p:cNvPicPr>
            <a:picLocks noChangeAspect="1"/>
          </p:cNvPicPr>
          <p:nvPr userDrawn="1"/>
        </p:nvPicPr>
        <p:blipFill>
          <a:blip r:embed="rId2" cstate="print"/>
          <a:stretch>
            <a:fillRect/>
          </a:stretch>
        </p:blipFill>
        <p:spPr>
          <a:xfrm>
            <a:off x="8331200" y="228601"/>
            <a:ext cx="2899832" cy="377753"/>
          </a:xfrm>
          <a:prstGeom prst="rect">
            <a:avLst/>
          </a:prstGeom>
        </p:spPr>
      </p:pic>
      <p:pic>
        <p:nvPicPr>
          <p:cNvPr id="10" name="Picture 9" descr="IMG_8202.jpg"/>
          <p:cNvPicPr>
            <a:picLocks noChangeAspect="1"/>
          </p:cNvPicPr>
          <p:nvPr userDrawn="1"/>
        </p:nvPicPr>
        <p:blipFill>
          <a:blip r:embed="rId3" cstate="print"/>
          <a:srcRect l="15000" t="16667" b="16667"/>
          <a:stretch>
            <a:fillRect/>
          </a:stretch>
        </p:blipFill>
        <p:spPr>
          <a:xfrm>
            <a:off x="5892800" y="1752600"/>
            <a:ext cx="4836160" cy="4267200"/>
          </a:xfrm>
          <a:prstGeom prst="rect">
            <a:avLst/>
          </a:prstGeom>
        </p:spPr>
      </p:pic>
    </p:spTree>
    <p:extLst>
      <p:ext uri="{BB962C8B-B14F-4D97-AF65-F5344CB8AC3E}">
        <p14:creationId xmlns:p14="http://schemas.microsoft.com/office/powerpoint/2010/main" val="85643101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_Title Slide 1">
    <p:spTree>
      <p:nvGrpSpPr>
        <p:cNvPr id="1" name=""/>
        <p:cNvGrpSpPr/>
        <p:nvPr/>
      </p:nvGrpSpPr>
      <p:grpSpPr>
        <a:xfrm>
          <a:off x="0" y="0"/>
          <a:ext cx="0" cy="0"/>
          <a:chOff x="0" y="0"/>
          <a:chExt cx="0" cy="0"/>
        </a:xfrm>
      </p:grpSpPr>
      <p:sp>
        <p:nvSpPr>
          <p:cNvPr id="6" name="Line 9"/>
          <p:cNvSpPr>
            <a:spLocks noChangeShapeType="1"/>
          </p:cNvSpPr>
          <p:nvPr userDrawn="1"/>
        </p:nvSpPr>
        <p:spPr bwMode="auto">
          <a:xfrm>
            <a:off x="406400" y="2209800"/>
            <a:ext cx="6604000" cy="0"/>
          </a:xfrm>
          <a:prstGeom prst="line">
            <a:avLst/>
          </a:prstGeom>
          <a:noFill/>
          <a:ln w="38100">
            <a:solidFill>
              <a:srgbClr val="065901"/>
            </a:solidFill>
            <a:round/>
            <a:headEnd/>
            <a:tailEnd/>
          </a:ln>
        </p:spPr>
        <p:txBody>
          <a:bodyPr wrap="none" anchor="ctr"/>
          <a:lstStyle/>
          <a:p>
            <a:pPr fontAlgn="auto">
              <a:spcBef>
                <a:spcPts val="0"/>
              </a:spcBef>
              <a:spcAft>
                <a:spcPts val="0"/>
              </a:spcAft>
              <a:defRPr/>
            </a:pPr>
            <a:endParaRPr lang="en-US">
              <a:latin typeface="+mn-lt"/>
            </a:endParaRPr>
          </a:p>
        </p:txBody>
      </p:sp>
      <p:sp>
        <p:nvSpPr>
          <p:cNvPr id="7" name="Line 10"/>
          <p:cNvSpPr>
            <a:spLocks noChangeShapeType="1"/>
          </p:cNvSpPr>
          <p:nvPr userDrawn="1"/>
        </p:nvSpPr>
        <p:spPr bwMode="auto">
          <a:xfrm>
            <a:off x="9652000" y="2209800"/>
            <a:ext cx="2133600" cy="0"/>
          </a:xfrm>
          <a:prstGeom prst="line">
            <a:avLst/>
          </a:prstGeom>
          <a:noFill/>
          <a:ln w="38100">
            <a:solidFill>
              <a:srgbClr val="065901"/>
            </a:solidFill>
            <a:round/>
            <a:headEnd/>
            <a:tailEnd/>
          </a:ln>
        </p:spPr>
        <p:txBody>
          <a:bodyPr wrap="none" anchor="ctr"/>
          <a:lstStyle/>
          <a:p>
            <a:pPr fontAlgn="auto">
              <a:spcBef>
                <a:spcPts val="0"/>
              </a:spcBef>
              <a:spcAft>
                <a:spcPts val="0"/>
              </a:spcAft>
              <a:defRPr/>
            </a:pPr>
            <a:endParaRPr lang="en-US">
              <a:latin typeface="+mn-lt"/>
            </a:endParaRPr>
          </a:p>
        </p:txBody>
      </p:sp>
      <p:sp>
        <p:nvSpPr>
          <p:cNvPr id="8" name="Line 12"/>
          <p:cNvSpPr>
            <a:spLocks noChangeShapeType="1"/>
          </p:cNvSpPr>
          <p:nvPr userDrawn="1"/>
        </p:nvSpPr>
        <p:spPr bwMode="auto">
          <a:xfrm>
            <a:off x="406400" y="6477000"/>
            <a:ext cx="11379200" cy="0"/>
          </a:xfrm>
          <a:prstGeom prst="line">
            <a:avLst/>
          </a:prstGeom>
          <a:noFill/>
          <a:ln w="12700">
            <a:solidFill>
              <a:srgbClr val="969696"/>
            </a:solidFill>
            <a:round/>
            <a:headEnd/>
            <a:tailEnd/>
          </a:ln>
        </p:spPr>
        <p:txBody>
          <a:bodyPr wrap="none" anchor="ctr"/>
          <a:lstStyle/>
          <a:p>
            <a:pPr fontAlgn="auto">
              <a:spcBef>
                <a:spcPts val="0"/>
              </a:spcBef>
              <a:spcAft>
                <a:spcPts val="0"/>
              </a:spcAft>
              <a:defRPr/>
            </a:pPr>
            <a:endParaRPr lang="en-US">
              <a:latin typeface="+mn-lt"/>
            </a:endParaRPr>
          </a:p>
        </p:txBody>
      </p:sp>
      <p:sp>
        <p:nvSpPr>
          <p:cNvPr id="24" name="Text Placeholder 23"/>
          <p:cNvSpPr>
            <a:spLocks noGrp="1"/>
          </p:cNvSpPr>
          <p:nvPr>
            <p:ph type="body" sz="quarter" idx="12"/>
          </p:nvPr>
        </p:nvSpPr>
        <p:spPr>
          <a:xfrm>
            <a:off x="406400" y="2438400"/>
            <a:ext cx="4775200" cy="3657600"/>
          </a:xfrm>
          <a:prstGeom prst="rect">
            <a:avLst/>
          </a:prstGeom>
        </p:spPr>
        <p:txBody>
          <a:bodyPr/>
          <a:lstStyle>
            <a:lvl1pPr marL="0" indent="0">
              <a:defRPr>
                <a:solidFill>
                  <a:srgbClr val="717171"/>
                </a:solidFill>
              </a:defRPr>
            </a:lvl1pPr>
          </a:lstStyle>
          <a:p>
            <a:pPr lvl="0"/>
            <a:r>
              <a:rPr lang="en-US" dirty="0"/>
              <a:t>Click to edit Master text styles</a:t>
            </a:r>
          </a:p>
        </p:txBody>
      </p:sp>
      <p:sp>
        <p:nvSpPr>
          <p:cNvPr id="12" name="Text Placeholder 11"/>
          <p:cNvSpPr>
            <a:spLocks noGrp="1"/>
          </p:cNvSpPr>
          <p:nvPr>
            <p:ph type="body" sz="quarter" idx="13"/>
          </p:nvPr>
        </p:nvSpPr>
        <p:spPr>
          <a:xfrm>
            <a:off x="406400" y="1524000"/>
            <a:ext cx="6502400" cy="609600"/>
          </a:xfrm>
          <a:prstGeom prst="rect">
            <a:avLst/>
          </a:prstGeom>
        </p:spPr>
        <p:txBody>
          <a:bodyPr/>
          <a:lstStyle>
            <a:lvl1pPr>
              <a:defRPr sz="3600" b="0"/>
            </a:lvl1pPr>
          </a:lstStyle>
          <a:p>
            <a:pPr lvl="0"/>
            <a:r>
              <a:rPr lang="en-US" dirty="0"/>
              <a:t>Click to edit Master text styles</a:t>
            </a:r>
          </a:p>
        </p:txBody>
      </p:sp>
      <p:sp>
        <p:nvSpPr>
          <p:cNvPr id="9" name="Date Placeholder 2"/>
          <p:cNvSpPr>
            <a:spLocks noGrp="1"/>
          </p:cNvSpPr>
          <p:nvPr>
            <p:ph type="dt" sz="half" idx="14"/>
          </p:nvPr>
        </p:nvSpPr>
        <p:spPr/>
        <p:txBody>
          <a:bodyPr/>
          <a:lstStyle>
            <a:lvl1pPr>
              <a:defRPr/>
            </a:lvl1pPr>
          </a:lstStyle>
          <a:p>
            <a:pPr>
              <a:defRPr/>
            </a:pPr>
            <a:fld id="{7721192A-29E6-4039-BB76-CD3451D51777}" type="datetime1">
              <a:rPr lang="en-US"/>
              <a:pPr>
                <a:defRPr/>
              </a:pPr>
              <a:t>3/8/2021</a:t>
            </a:fld>
            <a:endParaRPr lang="en-US" dirty="0"/>
          </a:p>
        </p:txBody>
      </p:sp>
      <p:pic>
        <p:nvPicPr>
          <p:cNvPr id="11" name="Picture 10" descr="Academy-of-Nutrition-and-Dietetics.jpg"/>
          <p:cNvPicPr>
            <a:picLocks noChangeAspect="1"/>
          </p:cNvPicPr>
          <p:nvPr userDrawn="1"/>
        </p:nvPicPr>
        <p:blipFill>
          <a:blip r:embed="rId2" cstate="print"/>
          <a:stretch>
            <a:fillRect/>
          </a:stretch>
        </p:blipFill>
        <p:spPr>
          <a:xfrm>
            <a:off x="8331200" y="228601"/>
            <a:ext cx="2899832" cy="377753"/>
          </a:xfrm>
          <a:prstGeom prst="rect">
            <a:avLst/>
          </a:prstGeom>
        </p:spPr>
      </p:pic>
      <p:pic>
        <p:nvPicPr>
          <p:cNvPr id="10" name="Picture 9" descr="IMG_8202.jpg"/>
          <p:cNvPicPr>
            <a:picLocks noChangeAspect="1"/>
          </p:cNvPicPr>
          <p:nvPr userDrawn="1"/>
        </p:nvPicPr>
        <p:blipFill>
          <a:blip r:embed="rId3" cstate="print"/>
          <a:srcRect l="15000" t="16667" b="16667"/>
          <a:stretch>
            <a:fillRect/>
          </a:stretch>
        </p:blipFill>
        <p:spPr>
          <a:xfrm>
            <a:off x="5892800" y="1752600"/>
            <a:ext cx="4836160" cy="4267200"/>
          </a:xfrm>
          <a:prstGeom prst="rect">
            <a:avLst/>
          </a:prstGeom>
        </p:spPr>
      </p:pic>
    </p:spTree>
    <p:extLst>
      <p:ext uri="{BB962C8B-B14F-4D97-AF65-F5344CB8AC3E}">
        <p14:creationId xmlns:p14="http://schemas.microsoft.com/office/powerpoint/2010/main" val="83672589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_Image and Text">
    <p:spTree>
      <p:nvGrpSpPr>
        <p:cNvPr id="1" name=""/>
        <p:cNvGrpSpPr/>
        <p:nvPr/>
      </p:nvGrpSpPr>
      <p:grpSpPr>
        <a:xfrm>
          <a:off x="0" y="0"/>
          <a:ext cx="0" cy="0"/>
          <a:chOff x="0" y="0"/>
          <a:chExt cx="0" cy="0"/>
        </a:xfrm>
      </p:grpSpPr>
      <p:sp>
        <p:nvSpPr>
          <p:cNvPr id="2" name="Title 1"/>
          <p:cNvSpPr>
            <a:spLocks noGrp="1"/>
          </p:cNvSpPr>
          <p:nvPr>
            <p:ph type="title"/>
          </p:nvPr>
        </p:nvSpPr>
        <p:spPr>
          <a:xfrm>
            <a:off x="304800" y="350838"/>
            <a:ext cx="10972800" cy="563562"/>
          </a:xfrm>
          <a:prstGeom prst="rect">
            <a:avLst/>
          </a:prstGeom>
        </p:spPr>
        <p:txBody>
          <a:bodyPr/>
          <a:lstStyle/>
          <a:p>
            <a:r>
              <a:rPr lang="en-US"/>
              <a:t>Click to edit Master title style</a:t>
            </a:r>
          </a:p>
        </p:txBody>
      </p:sp>
      <p:sp>
        <p:nvSpPr>
          <p:cNvPr id="6" name="Picture Placeholder 5"/>
          <p:cNvSpPr>
            <a:spLocks noGrp="1"/>
          </p:cNvSpPr>
          <p:nvPr>
            <p:ph type="pic" sz="quarter" idx="12"/>
          </p:nvPr>
        </p:nvSpPr>
        <p:spPr>
          <a:xfrm>
            <a:off x="304800" y="990600"/>
            <a:ext cx="6604000" cy="5334000"/>
          </a:xfrm>
          <a:prstGeom prst="rect">
            <a:avLst/>
          </a:prstGeom>
        </p:spPr>
        <p:txBody>
          <a:bodyPr/>
          <a:lstStyle/>
          <a:p>
            <a:pPr lvl="0"/>
            <a:endParaRPr lang="en-US" noProof="0"/>
          </a:p>
        </p:txBody>
      </p:sp>
      <p:sp>
        <p:nvSpPr>
          <p:cNvPr id="8" name="Text Placeholder 7"/>
          <p:cNvSpPr>
            <a:spLocks noGrp="1"/>
          </p:cNvSpPr>
          <p:nvPr>
            <p:ph type="body" sz="quarter" idx="13"/>
          </p:nvPr>
        </p:nvSpPr>
        <p:spPr>
          <a:xfrm>
            <a:off x="7315200" y="1905000"/>
            <a:ext cx="4470400" cy="990600"/>
          </a:xfrm>
          <a:prstGeom prst="rect">
            <a:avLst/>
          </a:prstGeom>
        </p:spPr>
        <p:txBody>
          <a:bodyPr/>
          <a:lstStyle>
            <a:lvl1pPr marL="0" indent="0" algn="ctr">
              <a:defRPr sz="2800">
                <a:solidFill>
                  <a:srgbClr val="39683E"/>
                </a:solidFill>
              </a:defRPr>
            </a:lvl1pPr>
            <a:lvl2pPr>
              <a:defRPr sz="1800"/>
            </a:lvl2pPr>
          </a:lstStyle>
          <a:p>
            <a:pPr lvl="0"/>
            <a:r>
              <a:rPr lang="en-US" dirty="0"/>
              <a:t>Click to edit Master text styles</a:t>
            </a:r>
          </a:p>
        </p:txBody>
      </p:sp>
      <p:sp>
        <p:nvSpPr>
          <p:cNvPr id="10" name="Text Placeholder 9"/>
          <p:cNvSpPr>
            <a:spLocks noGrp="1"/>
          </p:cNvSpPr>
          <p:nvPr>
            <p:ph type="body" sz="quarter" idx="14"/>
          </p:nvPr>
        </p:nvSpPr>
        <p:spPr>
          <a:xfrm>
            <a:off x="7315200" y="2895600"/>
            <a:ext cx="4470400" cy="2362200"/>
          </a:xfrm>
          <a:prstGeom prst="rect">
            <a:avLst/>
          </a:prstGeom>
        </p:spPr>
        <p:txBody>
          <a:bodyPr/>
          <a:lstStyle>
            <a:lvl1pPr marL="342900" indent="-342900">
              <a:buFont typeface="Tahoma" pitchFamily="34" charset="0"/>
              <a:buChar char="–"/>
              <a:defRPr sz="2000">
                <a:solidFill>
                  <a:srgbClr val="717171"/>
                </a:solidFill>
              </a:defRPr>
            </a:lvl1pPr>
          </a:lstStyle>
          <a:p>
            <a:pPr lvl="0"/>
            <a:r>
              <a:rPr lang="en-US" dirty="0"/>
              <a:t>Click to edit Master text styles</a:t>
            </a:r>
          </a:p>
        </p:txBody>
      </p:sp>
      <p:sp>
        <p:nvSpPr>
          <p:cNvPr id="7" name="Date Placeholder 21"/>
          <p:cNvSpPr>
            <a:spLocks noGrp="1"/>
          </p:cNvSpPr>
          <p:nvPr>
            <p:ph type="dt" sz="half" idx="15"/>
          </p:nvPr>
        </p:nvSpPr>
        <p:spPr/>
        <p:txBody>
          <a:bodyPr/>
          <a:lstStyle>
            <a:lvl1pPr>
              <a:defRPr/>
            </a:lvl1pPr>
          </a:lstStyle>
          <a:p>
            <a:pPr>
              <a:defRPr/>
            </a:pPr>
            <a:r>
              <a:rPr lang="en-US"/>
              <a:t>Date</a:t>
            </a:r>
          </a:p>
        </p:txBody>
      </p:sp>
      <p:sp>
        <p:nvSpPr>
          <p:cNvPr id="9" name="Slide Number Placeholder 23"/>
          <p:cNvSpPr>
            <a:spLocks noGrp="1"/>
          </p:cNvSpPr>
          <p:nvPr>
            <p:ph type="sldNum" sz="quarter" idx="16"/>
          </p:nvPr>
        </p:nvSpPr>
        <p:spPr>
          <a:xfrm>
            <a:off x="9042400" y="6477000"/>
            <a:ext cx="2844800" cy="228600"/>
          </a:xfrm>
          <a:prstGeom prst="rect">
            <a:avLst/>
          </a:prstGeom>
        </p:spPr>
        <p:txBody>
          <a:bodyPr/>
          <a:lstStyle>
            <a:lvl1pPr>
              <a:defRPr/>
            </a:lvl1pPr>
          </a:lstStyle>
          <a:p>
            <a:pPr>
              <a:defRPr/>
            </a:pPr>
            <a:fld id="{D2F38E17-A169-4754-BDD3-4FEF2819C89E}" type="slidenum">
              <a:rPr lang="en-US"/>
              <a:pPr>
                <a:defRPr/>
              </a:pPr>
              <a:t>‹#›</a:t>
            </a:fld>
            <a:endParaRPr lang="en-US" dirty="0"/>
          </a:p>
        </p:txBody>
      </p:sp>
    </p:spTree>
    <p:extLst>
      <p:ext uri="{BB962C8B-B14F-4D97-AF65-F5344CB8AC3E}">
        <p14:creationId xmlns:p14="http://schemas.microsoft.com/office/powerpoint/2010/main" val="113923236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_Title and Text">
    <p:spTree>
      <p:nvGrpSpPr>
        <p:cNvPr id="1" name=""/>
        <p:cNvGrpSpPr/>
        <p:nvPr/>
      </p:nvGrpSpPr>
      <p:grpSpPr>
        <a:xfrm>
          <a:off x="0" y="0"/>
          <a:ext cx="0" cy="0"/>
          <a:chOff x="0" y="0"/>
          <a:chExt cx="0" cy="0"/>
        </a:xfrm>
      </p:grpSpPr>
      <p:sp>
        <p:nvSpPr>
          <p:cNvPr id="2" name="Title 1"/>
          <p:cNvSpPr>
            <a:spLocks noGrp="1"/>
          </p:cNvSpPr>
          <p:nvPr>
            <p:ph type="title"/>
          </p:nvPr>
        </p:nvSpPr>
        <p:spPr>
          <a:xfrm>
            <a:off x="304800" y="350838"/>
            <a:ext cx="10972800" cy="563562"/>
          </a:xfrm>
          <a:prstGeom prst="rect">
            <a:avLst/>
          </a:prstGeom>
        </p:spPr>
        <p:txBody>
          <a:bodyPr/>
          <a:lstStyle/>
          <a:p>
            <a:r>
              <a:rPr lang="en-US" dirty="0"/>
              <a:t>Click to edit Master title style</a:t>
            </a:r>
          </a:p>
        </p:txBody>
      </p:sp>
      <p:sp>
        <p:nvSpPr>
          <p:cNvPr id="6" name="Text Placeholder 5"/>
          <p:cNvSpPr>
            <a:spLocks noGrp="1"/>
          </p:cNvSpPr>
          <p:nvPr>
            <p:ph type="body" sz="quarter" idx="12"/>
          </p:nvPr>
        </p:nvSpPr>
        <p:spPr>
          <a:xfrm>
            <a:off x="304800" y="990600"/>
            <a:ext cx="11582400" cy="5410200"/>
          </a:xfrm>
          <a:prstGeom prst="rect">
            <a:avLst/>
          </a:prstGeo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21"/>
          <p:cNvSpPr>
            <a:spLocks noGrp="1"/>
          </p:cNvSpPr>
          <p:nvPr>
            <p:ph type="dt" sz="half" idx="13"/>
          </p:nvPr>
        </p:nvSpPr>
        <p:spPr/>
        <p:txBody>
          <a:bodyPr/>
          <a:lstStyle>
            <a:lvl1pPr>
              <a:defRPr/>
            </a:lvl1pPr>
          </a:lstStyle>
          <a:p>
            <a:pPr>
              <a:defRPr/>
            </a:pPr>
            <a:r>
              <a:rPr lang="en-US"/>
              <a:t>Date</a:t>
            </a:r>
          </a:p>
        </p:txBody>
      </p:sp>
      <p:sp>
        <p:nvSpPr>
          <p:cNvPr id="5" name="Slide Number Placeholder 23"/>
          <p:cNvSpPr>
            <a:spLocks noGrp="1"/>
          </p:cNvSpPr>
          <p:nvPr>
            <p:ph type="sldNum" sz="quarter" idx="14"/>
          </p:nvPr>
        </p:nvSpPr>
        <p:spPr>
          <a:xfrm>
            <a:off x="9042400" y="6477000"/>
            <a:ext cx="2844800" cy="228600"/>
          </a:xfrm>
          <a:prstGeom prst="rect">
            <a:avLst/>
          </a:prstGeom>
        </p:spPr>
        <p:txBody>
          <a:bodyPr/>
          <a:lstStyle>
            <a:lvl1pPr>
              <a:defRPr/>
            </a:lvl1pPr>
          </a:lstStyle>
          <a:p>
            <a:pPr>
              <a:defRPr/>
            </a:pPr>
            <a:fld id="{6CB0682F-AD5A-48A6-B1B7-B7AC7885359F}" type="slidenum">
              <a:rPr lang="en-US"/>
              <a:pPr>
                <a:defRPr/>
              </a:pPr>
              <a:t>‹#›</a:t>
            </a:fld>
            <a:endParaRPr lang="en-US" dirty="0"/>
          </a:p>
        </p:txBody>
      </p:sp>
    </p:spTree>
    <p:extLst>
      <p:ext uri="{BB962C8B-B14F-4D97-AF65-F5344CB8AC3E}">
        <p14:creationId xmlns:p14="http://schemas.microsoft.com/office/powerpoint/2010/main" val="417734176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userDrawn="1">
  <p:cSld name="Image and Text">
    <p:spTree>
      <p:nvGrpSpPr>
        <p:cNvPr id="1" name=""/>
        <p:cNvGrpSpPr/>
        <p:nvPr/>
      </p:nvGrpSpPr>
      <p:grpSpPr>
        <a:xfrm>
          <a:off x="0" y="0"/>
          <a:ext cx="0" cy="0"/>
          <a:chOff x="0" y="0"/>
          <a:chExt cx="0" cy="0"/>
        </a:xfrm>
      </p:grpSpPr>
      <p:sp>
        <p:nvSpPr>
          <p:cNvPr id="2" name="Title 1"/>
          <p:cNvSpPr>
            <a:spLocks noGrp="1"/>
          </p:cNvSpPr>
          <p:nvPr>
            <p:ph type="title"/>
          </p:nvPr>
        </p:nvSpPr>
        <p:spPr>
          <a:xfrm>
            <a:off x="304800" y="350838"/>
            <a:ext cx="10972800" cy="563562"/>
          </a:xfrm>
          <a:prstGeom prst="rect">
            <a:avLst/>
          </a:prstGeom>
        </p:spPr>
        <p:txBody>
          <a:bodyPr/>
          <a:lstStyle/>
          <a:p>
            <a:r>
              <a:rPr lang="en-US"/>
              <a:t>Click to edit Master title style</a:t>
            </a:r>
          </a:p>
        </p:txBody>
      </p:sp>
      <p:sp>
        <p:nvSpPr>
          <p:cNvPr id="6" name="Picture Placeholder 5"/>
          <p:cNvSpPr>
            <a:spLocks noGrp="1"/>
          </p:cNvSpPr>
          <p:nvPr>
            <p:ph type="pic" sz="quarter" idx="12"/>
          </p:nvPr>
        </p:nvSpPr>
        <p:spPr>
          <a:xfrm>
            <a:off x="304800" y="990600"/>
            <a:ext cx="6604000" cy="5334000"/>
          </a:xfrm>
          <a:prstGeom prst="rect">
            <a:avLst/>
          </a:prstGeom>
        </p:spPr>
        <p:txBody>
          <a:bodyPr/>
          <a:lstStyle/>
          <a:p>
            <a:pPr lvl="0"/>
            <a:endParaRPr lang="en-US" noProof="0"/>
          </a:p>
        </p:txBody>
      </p:sp>
      <p:sp>
        <p:nvSpPr>
          <p:cNvPr id="8" name="Text Placeholder 7"/>
          <p:cNvSpPr>
            <a:spLocks noGrp="1"/>
          </p:cNvSpPr>
          <p:nvPr>
            <p:ph type="body" sz="quarter" idx="13"/>
          </p:nvPr>
        </p:nvSpPr>
        <p:spPr>
          <a:xfrm>
            <a:off x="7315200" y="1905000"/>
            <a:ext cx="4470400" cy="990600"/>
          </a:xfrm>
          <a:prstGeom prst="rect">
            <a:avLst/>
          </a:prstGeom>
        </p:spPr>
        <p:txBody>
          <a:bodyPr/>
          <a:lstStyle>
            <a:lvl1pPr marL="0" indent="0" algn="ctr">
              <a:defRPr sz="2800">
                <a:solidFill>
                  <a:srgbClr val="39683E"/>
                </a:solidFill>
              </a:defRPr>
            </a:lvl1pPr>
            <a:lvl2pPr>
              <a:defRPr sz="1800"/>
            </a:lvl2pPr>
          </a:lstStyle>
          <a:p>
            <a:pPr lvl="0"/>
            <a:r>
              <a:rPr lang="en-US" dirty="0"/>
              <a:t>Click to edit Master text styles</a:t>
            </a:r>
          </a:p>
        </p:txBody>
      </p:sp>
      <p:sp>
        <p:nvSpPr>
          <p:cNvPr id="10" name="Text Placeholder 9"/>
          <p:cNvSpPr>
            <a:spLocks noGrp="1"/>
          </p:cNvSpPr>
          <p:nvPr>
            <p:ph type="body" sz="quarter" idx="14"/>
          </p:nvPr>
        </p:nvSpPr>
        <p:spPr>
          <a:xfrm>
            <a:off x="7315200" y="2895600"/>
            <a:ext cx="4470400" cy="2362200"/>
          </a:xfrm>
          <a:prstGeom prst="rect">
            <a:avLst/>
          </a:prstGeom>
        </p:spPr>
        <p:txBody>
          <a:bodyPr/>
          <a:lstStyle>
            <a:lvl1pPr marL="342900" indent="-342900">
              <a:buFont typeface="Tahoma" pitchFamily="34" charset="0"/>
              <a:buChar char="–"/>
              <a:defRPr sz="2000">
                <a:solidFill>
                  <a:srgbClr val="717171"/>
                </a:solidFill>
              </a:defRPr>
            </a:lvl1pPr>
          </a:lstStyle>
          <a:p>
            <a:pPr lvl="0"/>
            <a:r>
              <a:rPr lang="en-US" dirty="0"/>
              <a:t>Click to edit Master text styles</a:t>
            </a:r>
          </a:p>
        </p:txBody>
      </p:sp>
      <p:sp>
        <p:nvSpPr>
          <p:cNvPr id="7" name="Date Placeholder 21"/>
          <p:cNvSpPr>
            <a:spLocks noGrp="1"/>
          </p:cNvSpPr>
          <p:nvPr>
            <p:ph type="dt" sz="half" idx="15"/>
          </p:nvPr>
        </p:nvSpPr>
        <p:spPr/>
        <p:txBody>
          <a:bodyPr/>
          <a:lstStyle>
            <a:lvl1pPr>
              <a:defRPr/>
            </a:lvl1pPr>
          </a:lstStyle>
          <a:p>
            <a:pPr>
              <a:defRPr/>
            </a:pPr>
            <a:r>
              <a:rPr lang="en-US"/>
              <a:t>Date</a:t>
            </a:r>
          </a:p>
        </p:txBody>
      </p:sp>
      <p:sp>
        <p:nvSpPr>
          <p:cNvPr id="9" name="Slide Number Placeholder 23"/>
          <p:cNvSpPr>
            <a:spLocks noGrp="1"/>
          </p:cNvSpPr>
          <p:nvPr>
            <p:ph type="sldNum" sz="quarter" idx="16"/>
          </p:nvPr>
        </p:nvSpPr>
        <p:spPr>
          <a:xfrm>
            <a:off x="9042400" y="6477000"/>
            <a:ext cx="2844800" cy="228600"/>
          </a:xfrm>
          <a:prstGeom prst="rect">
            <a:avLst/>
          </a:prstGeom>
        </p:spPr>
        <p:txBody>
          <a:bodyPr/>
          <a:lstStyle>
            <a:lvl1pPr>
              <a:defRPr/>
            </a:lvl1pPr>
          </a:lstStyle>
          <a:p>
            <a:pPr>
              <a:defRPr/>
            </a:pPr>
            <a:fld id="{D2F38E17-A169-4754-BDD3-4FEF2819C89E}" type="slidenum">
              <a:rPr lang="en-US"/>
              <a:pPr>
                <a:defRPr/>
              </a:pPr>
              <a:t>‹#›</a:t>
            </a:fld>
            <a:endParaRPr lang="en-US" dirty="0"/>
          </a:p>
        </p:txBody>
      </p:sp>
    </p:spTree>
    <p:extLst>
      <p:ext uri="{BB962C8B-B14F-4D97-AF65-F5344CB8AC3E}">
        <p14:creationId xmlns:p14="http://schemas.microsoft.com/office/powerpoint/2010/main" val="243258658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1_Blank w/ Title">
    <p:spTree>
      <p:nvGrpSpPr>
        <p:cNvPr id="1" name=""/>
        <p:cNvGrpSpPr/>
        <p:nvPr/>
      </p:nvGrpSpPr>
      <p:grpSpPr>
        <a:xfrm>
          <a:off x="0" y="0"/>
          <a:ext cx="0" cy="0"/>
          <a:chOff x="0" y="0"/>
          <a:chExt cx="0" cy="0"/>
        </a:xfrm>
      </p:grpSpPr>
      <p:sp>
        <p:nvSpPr>
          <p:cNvPr id="2" name="Title 1"/>
          <p:cNvSpPr>
            <a:spLocks noGrp="1"/>
          </p:cNvSpPr>
          <p:nvPr>
            <p:ph type="title"/>
          </p:nvPr>
        </p:nvSpPr>
        <p:spPr>
          <a:xfrm>
            <a:off x="304800" y="350838"/>
            <a:ext cx="10972800" cy="563562"/>
          </a:xfrm>
          <a:prstGeom prst="rect">
            <a:avLst/>
          </a:prstGeom>
        </p:spPr>
        <p:txBody>
          <a:bodyPr/>
          <a:lstStyle/>
          <a:p>
            <a:r>
              <a:rPr lang="en-US"/>
              <a:t>Click to edit Master title style</a:t>
            </a:r>
          </a:p>
        </p:txBody>
      </p:sp>
      <p:sp>
        <p:nvSpPr>
          <p:cNvPr id="3" name="Date Placeholder 21"/>
          <p:cNvSpPr>
            <a:spLocks noGrp="1"/>
          </p:cNvSpPr>
          <p:nvPr>
            <p:ph type="dt" sz="half" idx="10"/>
          </p:nvPr>
        </p:nvSpPr>
        <p:spPr/>
        <p:txBody>
          <a:bodyPr/>
          <a:lstStyle>
            <a:lvl1pPr>
              <a:defRPr/>
            </a:lvl1pPr>
          </a:lstStyle>
          <a:p>
            <a:pPr>
              <a:defRPr/>
            </a:pPr>
            <a:r>
              <a:rPr lang="en-US"/>
              <a:t>Date</a:t>
            </a:r>
          </a:p>
        </p:txBody>
      </p:sp>
      <p:sp>
        <p:nvSpPr>
          <p:cNvPr id="4" name="Slide Number Placeholder 23"/>
          <p:cNvSpPr>
            <a:spLocks noGrp="1"/>
          </p:cNvSpPr>
          <p:nvPr>
            <p:ph type="sldNum" sz="quarter" idx="11"/>
          </p:nvPr>
        </p:nvSpPr>
        <p:spPr>
          <a:xfrm>
            <a:off x="9042400" y="6477000"/>
            <a:ext cx="2844800" cy="228600"/>
          </a:xfrm>
          <a:prstGeom prst="rect">
            <a:avLst/>
          </a:prstGeom>
        </p:spPr>
        <p:txBody>
          <a:bodyPr/>
          <a:lstStyle>
            <a:lvl1pPr>
              <a:defRPr/>
            </a:lvl1pPr>
          </a:lstStyle>
          <a:p>
            <a:pPr>
              <a:defRPr/>
            </a:pPr>
            <a:fld id="{DB99F131-AB71-4C73-B04B-B1C2C8F2B31F}" type="slidenum">
              <a:rPr lang="en-US"/>
              <a:pPr>
                <a:defRPr/>
              </a:pPr>
              <a:t>‹#›</a:t>
            </a:fld>
            <a:endParaRPr lang="en-US" dirty="0"/>
          </a:p>
        </p:txBody>
      </p:sp>
    </p:spTree>
    <p:extLst>
      <p:ext uri="{BB962C8B-B14F-4D97-AF65-F5344CB8AC3E}">
        <p14:creationId xmlns:p14="http://schemas.microsoft.com/office/powerpoint/2010/main" val="412311230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userDrawn="1">
  <p:cSld name="Title and Text">
    <p:spTree>
      <p:nvGrpSpPr>
        <p:cNvPr id="1" name=""/>
        <p:cNvGrpSpPr/>
        <p:nvPr/>
      </p:nvGrpSpPr>
      <p:grpSpPr>
        <a:xfrm>
          <a:off x="0" y="0"/>
          <a:ext cx="0" cy="0"/>
          <a:chOff x="0" y="0"/>
          <a:chExt cx="0" cy="0"/>
        </a:xfrm>
      </p:grpSpPr>
      <p:sp>
        <p:nvSpPr>
          <p:cNvPr id="2" name="Title 1"/>
          <p:cNvSpPr>
            <a:spLocks noGrp="1"/>
          </p:cNvSpPr>
          <p:nvPr>
            <p:ph type="title"/>
          </p:nvPr>
        </p:nvSpPr>
        <p:spPr>
          <a:xfrm>
            <a:off x="304800" y="350838"/>
            <a:ext cx="10972800" cy="563562"/>
          </a:xfrm>
          <a:prstGeom prst="rect">
            <a:avLst/>
          </a:prstGeom>
        </p:spPr>
        <p:txBody>
          <a:bodyPr/>
          <a:lstStyle/>
          <a:p>
            <a:r>
              <a:rPr lang="en-US" dirty="0"/>
              <a:t>Click to edit Master title style</a:t>
            </a:r>
          </a:p>
        </p:txBody>
      </p:sp>
      <p:sp>
        <p:nvSpPr>
          <p:cNvPr id="6" name="Text Placeholder 5"/>
          <p:cNvSpPr>
            <a:spLocks noGrp="1"/>
          </p:cNvSpPr>
          <p:nvPr>
            <p:ph type="body" sz="quarter" idx="12"/>
          </p:nvPr>
        </p:nvSpPr>
        <p:spPr>
          <a:xfrm>
            <a:off x="304800" y="990600"/>
            <a:ext cx="11582400" cy="5410200"/>
          </a:xfrm>
          <a:prstGeom prst="rect">
            <a:avLst/>
          </a:prstGeo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21"/>
          <p:cNvSpPr>
            <a:spLocks noGrp="1"/>
          </p:cNvSpPr>
          <p:nvPr>
            <p:ph type="dt" sz="half" idx="13"/>
          </p:nvPr>
        </p:nvSpPr>
        <p:spPr/>
        <p:txBody>
          <a:bodyPr/>
          <a:lstStyle>
            <a:lvl1pPr>
              <a:defRPr/>
            </a:lvl1pPr>
          </a:lstStyle>
          <a:p>
            <a:pPr>
              <a:defRPr/>
            </a:pPr>
            <a:r>
              <a:rPr lang="en-US"/>
              <a:t>Date</a:t>
            </a:r>
          </a:p>
        </p:txBody>
      </p:sp>
      <p:sp>
        <p:nvSpPr>
          <p:cNvPr id="5" name="Slide Number Placeholder 23"/>
          <p:cNvSpPr>
            <a:spLocks noGrp="1"/>
          </p:cNvSpPr>
          <p:nvPr>
            <p:ph type="sldNum" sz="quarter" idx="14"/>
          </p:nvPr>
        </p:nvSpPr>
        <p:spPr>
          <a:xfrm>
            <a:off x="9042400" y="6477000"/>
            <a:ext cx="2844800" cy="228600"/>
          </a:xfrm>
          <a:prstGeom prst="rect">
            <a:avLst/>
          </a:prstGeom>
        </p:spPr>
        <p:txBody>
          <a:bodyPr/>
          <a:lstStyle>
            <a:lvl1pPr>
              <a:defRPr/>
            </a:lvl1pPr>
          </a:lstStyle>
          <a:p>
            <a:pPr>
              <a:defRPr/>
            </a:pPr>
            <a:fld id="{6CB0682F-AD5A-48A6-B1B7-B7AC7885359F}" type="slidenum">
              <a:rPr lang="en-US"/>
              <a:pPr>
                <a:defRPr/>
              </a:pPr>
              <a:t>‹#›</a:t>
            </a:fld>
            <a:endParaRPr lang="en-US" dirty="0"/>
          </a:p>
        </p:txBody>
      </p:sp>
    </p:spTree>
    <p:extLst>
      <p:ext uri="{BB962C8B-B14F-4D97-AF65-F5344CB8AC3E}">
        <p14:creationId xmlns:p14="http://schemas.microsoft.com/office/powerpoint/2010/main" val="324633899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04800" y="350838"/>
            <a:ext cx="10972800" cy="563562"/>
          </a:xfrm>
          <a:prstGeom prst="rect">
            <a:avLst/>
          </a:prstGeom>
        </p:spPr>
        <p:txBody>
          <a:bodyPr/>
          <a:lstStyle/>
          <a:p>
            <a:r>
              <a:rPr lang="en-US"/>
              <a:t>Click to edit Master title style</a:t>
            </a:r>
          </a:p>
        </p:txBody>
      </p:sp>
      <p:sp>
        <p:nvSpPr>
          <p:cNvPr id="6" name="Content Placeholder 5"/>
          <p:cNvSpPr>
            <a:spLocks noGrp="1"/>
          </p:cNvSpPr>
          <p:nvPr>
            <p:ph sz="quarter" idx="12"/>
          </p:nvPr>
        </p:nvSpPr>
        <p:spPr>
          <a:xfrm>
            <a:off x="304800" y="990600"/>
            <a:ext cx="11582400" cy="5410200"/>
          </a:xfrm>
          <a:prstGeom prst="rect">
            <a:avLst/>
          </a:prstGeom>
        </p:spPr>
        <p:txBody>
          <a:bodyPr/>
          <a:lstStyle/>
          <a:p>
            <a:pPr lvl="0"/>
            <a:endParaRPr lang="en-US" dirty="0"/>
          </a:p>
        </p:txBody>
      </p:sp>
      <p:sp>
        <p:nvSpPr>
          <p:cNvPr id="4" name="Date Placeholder 21"/>
          <p:cNvSpPr>
            <a:spLocks noGrp="1"/>
          </p:cNvSpPr>
          <p:nvPr>
            <p:ph type="dt" sz="half" idx="13"/>
          </p:nvPr>
        </p:nvSpPr>
        <p:spPr/>
        <p:txBody>
          <a:bodyPr/>
          <a:lstStyle>
            <a:lvl1pPr>
              <a:defRPr/>
            </a:lvl1pPr>
          </a:lstStyle>
          <a:p>
            <a:pPr>
              <a:defRPr/>
            </a:pPr>
            <a:r>
              <a:rPr lang="en-US"/>
              <a:t>Date</a:t>
            </a:r>
          </a:p>
        </p:txBody>
      </p:sp>
      <p:sp>
        <p:nvSpPr>
          <p:cNvPr id="5" name="Slide Number Placeholder 23"/>
          <p:cNvSpPr>
            <a:spLocks noGrp="1"/>
          </p:cNvSpPr>
          <p:nvPr>
            <p:ph type="sldNum" sz="quarter" idx="14"/>
          </p:nvPr>
        </p:nvSpPr>
        <p:spPr>
          <a:xfrm>
            <a:off x="9042400" y="6477000"/>
            <a:ext cx="2844800" cy="228600"/>
          </a:xfrm>
          <a:prstGeom prst="rect">
            <a:avLst/>
          </a:prstGeom>
        </p:spPr>
        <p:txBody>
          <a:bodyPr/>
          <a:lstStyle>
            <a:lvl1pPr>
              <a:defRPr/>
            </a:lvl1pPr>
          </a:lstStyle>
          <a:p>
            <a:pPr>
              <a:defRPr/>
            </a:pPr>
            <a:fld id="{4C68C5F9-DB85-4714-B99C-90877E0D836D}" type="slidenum">
              <a:rPr lang="en-US"/>
              <a:pPr>
                <a:defRPr/>
              </a:pPr>
              <a:t>‹#›</a:t>
            </a:fld>
            <a:endParaRPr lang="en-US" dirty="0"/>
          </a:p>
        </p:txBody>
      </p:sp>
    </p:spTree>
    <p:extLst>
      <p:ext uri="{BB962C8B-B14F-4D97-AF65-F5344CB8AC3E}">
        <p14:creationId xmlns:p14="http://schemas.microsoft.com/office/powerpoint/2010/main" val="133240032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userDrawn="1">
  <p:cSld name="Blank w/ Title">
    <p:spTree>
      <p:nvGrpSpPr>
        <p:cNvPr id="1" name=""/>
        <p:cNvGrpSpPr/>
        <p:nvPr/>
      </p:nvGrpSpPr>
      <p:grpSpPr>
        <a:xfrm>
          <a:off x="0" y="0"/>
          <a:ext cx="0" cy="0"/>
          <a:chOff x="0" y="0"/>
          <a:chExt cx="0" cy="0"/>
        </a:xfrm>
      </p:grpSpPr>
      <p:sp>
        <p:nvSpPr>
          <p:cNvPr id="2" name="Title 1"/>
          <p:cNvSpPr>
            <a:spLocks noGrp="1"/>
          </p:cNvSpPr>
          <p:nvPr>
            <p:ph type="title"/>
          </p:nvPr>
        </p:nvSpPr>
        <p:spPr>
          <a:xfrm>
            <a:off x="304800" y="350838"/>
            <a:ext cx="10972800" cy="563562"/>
          </a:xfrm>
          <a:prstGeom prst="rect">
            <a:avLst/>
          </a:prstGeom>
        </p:spPr>
        <p:txBody>
          <a:bodyPr/>
          <a:lstStyle/>
          <a:p>
            <a:r>
              <a:rPr lang="en-US"/>
              <a:t>Click to edit Master title style</a:t>
            </a:r>
          </a:p>
        </p:txBody>
      </p:sp>
      <p:sp>
        <p:nvSpPr>
          <p:cNvPr id="3" name="Date Placeholder 21"/>
          <p:cNvSpPr>
            <a:spLocks noGrp="1"/>
          </p:cNvSpPr>
          <p:nvPr>
            <p:ph type="dt" sz="half" idx="10"/>
          </p:nvPr>
        </p:nvSpPr>
        <p:spPr/>
        <p:txBody>
          <a:bodyPr/>
          <a:lstStyle>
            <a:lvl1pPr>
              <a:defRPr/>
            </a:lvl1pPr>
          </a:lstStyle>
          <a:p>
            <a:pPr>
              <a:defRPr/>
            </a:pPr>
            <a:r>
              <a:rPr lang="en-US"/>
              <a:t>Date</a:t>
            </a:r>
          </a:p>
        </p:txBody>
      </p:sp>
      <p:sp>
        <p:nvSpPr>
          <p:cNvPr id="4" name="Slide Number Placeholder 23"/>
          <p:cNvSpPr>
            <a:spLocks noGrp="1"/>
          </p:cNvSpPr>
          <p:nvPr>
            <p:ph type="sldNum" sz="quarter" idx="11"/>
          </p:nvPr>
        </p:nvSpPr>
        <p:spPr>
          <a:xfrm>
            <a:off x="9042400" y="6477000"/>
            <a:ext cx="2844800" cy="228600"/>
          </a:xfrm>
          <a:prstGeom prst="rect">
            <a:avLst/>
          </a:prstGeom>
        </p:spPr>
        <p:txBody>
          <a:bodyPr/>
          <a:lstStyle>
            <a:lvl1pPr>
              <a:defRPr/>
            </a:lvl1pPr>
          </a:lstStyle>
          <a:p>
            <a:pPr>
              <a:defRPr/>
            </a:pPr>
            <a:fld id="{DB99F131-AB71-4C73-B04B-B1C2C8F2B31F}" type="slidenum">
              <a:rPr lang="en-US"/>
              <a:pPr>
                <a:defRPr/>
              </a:pPr>
              <a:t>‹#›</a:t>
            </a:fld>
            <a:endParaRPr lang="en-US" dirty="0"/>
          </a:p>
        </p:txBody>
      </p:sp>
    </p:spTree>
    <p:extLst>
      <p:ext uri="{BB962C8B-B14F-4D97-AF65-F5344CB8AC3E}">
        <p14:creationId xmlns:p14="http://schemas.microsoft.com/office/powerpoint/2010/main" val="34845302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Blank">
    <p:spTree>
      <p:nvGrpSpPr>
        <p:cNvPr id="1" name=""/>
        <p:cNvGrpSpPr/>
        <p:nvPr/>
      </p:nvGrpSpPr>
      <p:grpSpPr>
        <a:xfrm>
          <a:off x="0" y="0"/>
          <a:ext cx="0" cy="0"/>
          <a:chOff x="0" y="0"/>
          <a:chExt cx="0" cy="0"/>
        </a:xfrm>
      </p:grpSpPr>
      <p:sp>
        <p:nvSpPr>
          <p:cNvPr id="2" name="Date Placeholder 21"/>
          <p:cNvSpPr>
            <a:spLocks noGrp="1"/>
          </p:cNvSpPr>
          <p:nvPr>
            <p:ph type="dt" sz="half" idx="10"/>
          </p:nvPr>
        </p:nvSpPr>
        <p:spPr/>
        <p:txBody>
          <a:bodyPr/>
          <a:lstStyle>
            <a:lvl1pPr>
              <a:defRPr/>
            </a:lvl1pPr>
          </a:lstStyle>
          <a:p>
            <a:pPr>
              <a:defRPr/>
            </a:pPr>
            <a:r>
              <a:rPr lang="en-US"/>
              <a:t>Date</a:t>
            </a:r>
          </a:p>
        </p:txBody>
      </p:sp>
      <p:sp>
        <p:nvSpPr>
          <p:cNvPr id="3" name="Slide Number Placeholder 23"/>
          <p:cNvSpPr>
            <a:spLocks noGrp="1"/>
          </p:cNvSpPr>
          <p:nvPr>
            <p:ph type="sldNum" sz="quarter" idx="11"/>
          </p:nvPr>
        </p:nvSpPr>
        <p:spPr>
          <a:xfrm>
            <a:off x="9042400" y="6477000"/>
            <a:ext cx="2844800" cy="228600"/>
          </a:xfrm>
          <a:prstGeom prst="rect">
            <a:avLst/>
          </a:prstGeom>
        </p:spPr>
        <p:txBody>
          <a:bodyPr/>
          <a:lstStyle>
            <a:lvl1pPr>
              <a:defRPr/>
            </a:lvl1pPr>
          </a:lstStyle>
          <a:p>
            <a:pPr>
              <a:defRPr/>
            </a:pPr>
            <a:fld id="{386F3BA6-A6DA-4399-8CB7-CDC157BFA92C}" type="slidenum">
              <a:rPr lang="en-US"/>
              <a:pPr>
                <a:defRPr/>
              </a:pPr>
              <a:t>‹#›</a:t>
            </a:fld>
            <a:endParaRPr lang="en-US" dirty="0"/>
          </a:p>
        </p:txBody>
      </p:sp>
    </p:spTree>
    <p:extLst>
      <p:ext uri="{BB962C8B-B14F-4D97-AF65-F5344CB8AC3E}">
        <p14:creationId xmlns:p14="http://schemas.microsoft.com/office/powerpoint/2010/main" val="265491223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userDrawn="1">
  <p:cSld name="1_Title Slide 1">
    <p:spTree>
      <p:nvGrpSpPr>
        <p:cNvPr id="1" name=""/>
        <p:cNvGrpSpPr/>
        <p:nvPr/>
      </p:nvGrpSpPr>
      <p:grpSpPr>
        <a:xfrm>
          <a:off x="0" y="0"/>
          <a:ext cx="0" cy="0"/>
          <a:chOff x="0" y="0"/>
          <a:chExt cx="0" cy="0"/>
        </a:xfrm>
      </p:grpSpPr>
      <p:sp>
        <p:nvSpPr>
          <p:cNvPr id="6" name="Line 9"/>
          <p:cNvSpPr>
            <a:spLocks noChangeShapeType="1"/>
          </p:cNvSpPr>
          <p:nvPr userDrawn="1"/>
        </p:nvSpPr>
        <p:spPr bwMode="auto">
          <a:xfrm>
            <a:off x="406400" y="2209800"/>
            <a:ext cx="6604000" cy="0"/>
          </a:xfrm>
          <a:prstGeom prst="line">
            <a:avLst/>
          </a:prstGeom>
          <a:noFill/>
          <a:ln w="38100">
            <a:solidFill>
              <a:srgbClr val="065901"/>
            </a:solidFill>
            <a:round/>
            <a:headEnd/>
            <a:tailEnd/>
          </a:ln>
        </p:spPr>
        <p:txBody>
          <a:bodyPr wrap="none" anchor="ctr"/>
          <a:lstStyle/>
          <a:p>
            <a:pPr fontAlgn="auto">
              <a:spcBef>
                <a:spcPts val="0"/>
              </a:spcBef>
              <a:spcAft>
                <a:spcPts val="0"/>
              </a:spcAft>
              <a:defRPr/>
            </a:pPr>
            <a:endParaRPr lang="en-US">
              <a:latin typeface="+mn-lt"/>
            </a:endParaRPr>
          </a:p>
        </p:txBody>
      </p:sp>
      <p:sp>
        <p:nvSpPr>
          <p:cNvPr id="7" name="Line 10"/>
          <p:cNvSpPr>
            <a:spLocks noChangeShapeType="1"/>
          </p:cNvSpPr>
          <p:nvPr userDrawn="1"/>
        </p:nvSpPr>
        <p:spPr bwMode="auto">
          <a:xfrm>
            <a:off x="9652000" y="2209800"/>
            <a:ext cx="2133600" cy="0"/>
          </a:xfrm>
          <a:prstGeom prst="line">
            <a:avLst/>
          </a:prstGeom>
          <a:noFill/>
          <a:ln w="38100">
            <a:solidFill>
              <a:srgbClr val="065901"/>
            </a:solidFill>
            <a:round/>
            <a:headEnd/>
            <a:tailEnd/>
          </a:ln>
        </p:spPr>
        <p:txBody>
          <a:bodyPr wrap="none" anchor="ctr"/>
          <a:lstStyle/>
          <a:p>
            <a:pPr fontAlgn="auto">
              <a:spcBef>
                <a:spcPts val="0"/>
              </a:spcBef>
              <a:spcAft>
                <a:spcPts val="0"/>
              </a:spcAft>
              <a:defRPr/>
            </a:pPr>
            <a:endParaRPr lang="en-US">
              <a:latin typeface="+mn-lt"/>
            </a:endParaRPr>
          </a:p>
        </p:txBody>
      </p:sp>
      <p:sp>
        <p:nvSpPr>
          <p:cNvPr id="8" name="Line 12"/>
          <p:cNvSpPr>
            <a:spLocks noChangeShapeType="1"/>
          </p:cNvSpPr>
          <p:nvPr userDrawn="1"/>
        </p:nvSpPr>
        <p:spPr bwMode="auto">
          <a:xfrm>
            <a:off x="406400" y="6477000"/>
            <a:ext cx="11379200" cy="0"/>
          </a:xfrm>
          <a:prstGeom prst="line">
            <a:avLst/>
          </a:prstGeom>
          <a:noFill/>
          <a:ln w="12700">
            <a:solidFill>
              <a:srgbClr val="969696"/>
            </a:solidFill>
            <a:round/>
            <a:headEnd/>
            <a:tailEnd/>
          </a:ln>
        </p:spPr>
        <p:txBody>
          <a:bodyPr wrap="none" anchor="ctr"/>
          <a:lstStyle/>
          <a:p>
            <a:pPr fontAlgn="auto">
              <a:spcBef>
                <a:spcPts val="0"/>
              </a:spcBef>
              <a:spcAft>
                <a:spcPts val="0"/>
              </a:spcAft>
              <a:defRPr/>
            </a:pPr>
            <a:endParaRPr lang="en-US">
              <a:latin typeface="+mn-lt"/>
            </a:endParaRPr>
          </a:p>
        </p:txBody>
      </p:sp>
      <p:sp>
        <p:nvSpPr>
          <p:cNvPr id="24" name="Text Placeholder 23"/>
          <p:cNvSpPr>
            <a:spLocks noGrp="1"/>
          </p:cNvSpPr>
          <p:nvPr>
            <p:ph type="body" sz="quarter" idx="12"/>
          </p:nvPr>
        </p:nvSpPr>
        <p:spPr>
          <a:xfrm>
            <a:off x="406400" y="2438400"/>
            <a:ext cx="4775200" cy="3657600"/>
          </a:xfrm>
          <a:prstGeom prst="rect">
            <a:avLst/>
          </a:prstGeom>
        </p:spPr>
        <p:txBody>
          <a:bodyPr/>
          <a:lstStyle>
            <a:lvl1pPr marL="0" indent="0">
              <a:defRPr>
                <a:solidFill>
                  <a:srgbClr val="717171"/>
                </a:solidFill>
              </a:defRPr>
            </a:lvl1pPr>
          </a:lstStyle>
          <a:p>
            <a:pPr lvl="0"/>
            <a:r>
              <a:rPr lang="en-US" dirty="0"/>
              <a:t>Click to edit Master text styles</a:t>
            </a:r>
          </a:p>
        </p:txBody>
      </p:sp>
      <p:sp>
        <p:nvSpPr>
          <p:cNvPr id="12" name="Text Placeholder 11"/>
          <p:cNvSpPr>
            <a:spLocks noGrp="1"/>
          </p:cNvSpPr>
          <p:nvPr>
            <p:ph type="body" sz="quarter" idx="13"/>
          </p:nvPr>
        </p:nvSpPr>
        <p:spPr>
          <a:xfrm>
            <a:off x="406400" y="1524000"/>
            <a:ext cx="6502400" cy="609600"/>
          </a:xfrm>
          <a:prstGeom prst="rect">
            <a:avLst/>
          </a:prstGeom>
        </p:spPr>
        <p:txBody>
          <a:bodyPr/>
          <a:lstStyle>
            <a:lvl1pPr>
              <a:defRPr sz="3600" b="0"/>
            </a:lvl1pPr>
          </a:lstStyle>
          <a:p>
            <a:pPr lvl="0"/>
            <a:r>
              <a:rPr lang="en-US" dirty="0"/>
              <a:t>Click to edit Master text styles</a:t>
            </a:r>
          </a:p>
        </p:txBody>
      </p:sp>
      <p:sp>
        <p:nvSpPr>
          <p:cNvPr id="9" name="Date Placeholder 2"/>
          <p:cNvSpPr>
            <a:spLocks noGrp="1"/>
          </p:cNvSpPr>
          <p:nvPr>
            <p:ph type="dt" sz="half" idx="14"/>
          </p:nvPr>
        </p:nvSpPr>
        <p:spPr/>
        <p:txBody>
          <a:bodyPr/>
          <a:lstStyle>
            <a:lvl1pPr>
              <a:defRPr/>
            </a:lvl1pPr>
          </a:lstStyle>
          <a:p>
            <a:pPr>
              <a:defRPr/>
            </a:pPr>
            <a:fld id="{7721192A-29E6-4039-BB76-CD3451D51777}" type="datetime1">
              <a:rPr lang="en-US"/>
              <a:pPr>
                <a:defRPr/>
              </a:pPr>
              <a:t>3/8/2021</a:t>
            </a:fld>
            <a:endParaRPr lang="en-US" dirty="0"/>
          </a:p>
        </p:txBody>
      </p:sp>
      <p:pic>
        <p:nvPicPr>
          <p:cNvPr id="11" name="Picture 10" descr="Academy-of-Nutrition-and-Dietetics.jpg"/>
          <p:cNvPicPr>
            <a:picLocks noChangeAspect="1"/>
          </p:cNvPicPr>
          <p:nvPr userDrawn="1"/>
        </p:nvPicPr>
        <p:blipFill>
          <a:blip r:embed="rId2" cstate="print"/>
          <a:stretch>
            <a:fillRect/>
          </a:stretch>
        </p:blipFill>
        <p:spPr>
          <a:xfrm>
            <a:off x="8331200" y="228601"/>
            <a:ext cx="2899832" cy="377753"/>
          </a:xfrm>
          <a:prstGeom prst="rect">
            <a:avLst/>
          </a:prstGeom>
        </p:spPr>
      </p:pic>
      <p:pic>
        <p:nvPicPr>
          <p:cNvPr id="10" name="Picture 9" descr="IMG_8202.jpg"/>
          <p:cNvPicPr>
            <a:picLocks noChangeAspect="1"/>
          </p:cNvPicPr>
          <p:nvPr userDrawn="1"/>
        </p:nvPicPr>
        <p:blipFill>
          <a:blip r:embed="rId3" cstate="print"/>
          <a:srcRect l="15000" t="16667" b="16667"/>
          <a:stretch>
            <a:fillRect/>
          </a:stretch>
        </p:blipFill>
        <p:spPr>
          <a:xfrm>
            <a:off x="5892800" y="1752600"/>
            <a:ext cx="4836160" cy="4267200"/>
          </a:xfrm>
          <a:prstGeom prst="rect">
            <a:avLst/>
          </a:prstGeom>
        </p:spPr>
      </p:pic>
    </p:spTree>
    <p:extLst>
      <p:ext uri="{BB962C8B-B14F-4D97-AF65-F5344CB8AC3E}">
        <p14:creationId xmlns:p14="http://schemas.microsoft.com/office/powerpoint/2010/main" val="424477998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1_Image and Text">
    <p:spTree>
      <p:nvGrpSpPr>
        <p:cNvPr id="1" name=""/>
        <p:cNvGrpSpPr/>
        <p:nvPr/>
      </p:nvGrpSpPr>
      <p:grpSpPr>
        <a:xfrm>
          <a:off x="0" y="0"/>
          <a:ext cx="0" cy="0"/>
          <a:chOff x="0" y="0"/>
          <a:chExt cx="0" cy="0"/>
        </a:xfrm>
      </p:grpSpPr>
      <p:sp>
        <p:nvSpPr>
          <p:cNvPr id="2" name="Title 1"/>
          <p:cNvSpPr>
            <a:spLocks noGrp="1"/>
          </p:cNvSpPr>
          <p:nvPr>
            <p:ph type="title"/>
          </p:nvPr>
        </p:nvSpPr>
        <p:spPr>
          <a:xfrm>
            <a:off x="1024128" y="585216"/>
            <a:ext cx="9720072" cy="1499616"/>
          </a:xfrm>
          <a:prstGeom prst="rect">
            <a:avLst/>
          </a:prstGeom>
        </p:spPr>
        <p:txBody>
          <a:bodyPr/>
          <a:lstStyle/>
          <a:p>
            <a:r>
              <a:rPr lang="en-US"/>
              <a:t>Click to edit Master title style</a:t>
            </a:r>
          </a:p>
        </p:txBody>
      </p:sp>
      <p:sp>
        <p:nvSpPr>
          <p:cNvPr id="6" name="Picture Placeholder 5"/>
          <p:cNvSpPr>
            <a:spLocks noGrp="1"/>
          </p:cNvSpPr>
          <p:nvPr>
            <p:ph type="pic" sz="quarter" idx="12"/>
          </p:nvPr>
        </p:nvSpPr>
        <p:spPr>
          <a:xfrm>
            <a:off x="304800" y="990600"/>
            <a:ext cx="6604000" cy="5334000"/>
          </a:xfrm>
          <a:prstGeom prst="rect">
            <a:avLst/>
          </a:prstGeom>
        </p:spPr>
        <p:txBody>
          <a:bodyPr/>
          <a:lstStyle/>
          <a:p>
            <a:pPr lvl="0"/>
            <a:endParaRPr lang="en-US" noProof="0"/>
          </a:p>
        </p:txBody>
      </p:sp>
      <p:sp>
        <p:nvSpPr>
          <p:cNvPr id="8" name="Text Placeholder 7"/>
          <p:cNvSpPr>
            <a:spLocks noGrp="1"/>
          </p:cNvSpPr>
          <p:nvPr>
            <p:ph type="body" sz="quarter" idx="13"/>
          </p:nvPr>
        </p:nvSpPr>
        <p:spPr>
          <a:xfrm>
            <a:off x="7315200" y="1905000"/>
            <a:ext cx="4470400" cy="990600"/>
          </a:xfrm>
          <a:prstGeom prst="rect">
            <a:avLst/>
          </a:prstGeom>
        </p:spPr>
        <p:txBody>
          <a:bodyPr/>
          <a:lstStyle>
            <a:lvl1pPr marL="0" indent="0" algn="ctr">
              <a:defRPr sz="2800">
                <a:solidFill>
                  <a:srgbClr val="39683E"/>
                </a:solidFill>
              </a:defRPr>
            </a:lvl1pPr>
            <a:lvl2pPr>
              <a:defRPr sz="1800"/>
            </a:lvl2pPr>
          </a:lstStyle>
          <a:p>
            <a:pPr lvl="0"/>
            <a:r>
              <a:rPr lang="en-US" dirty="0"/>
              <a:t>Click to edit Master text styles</a:t>
            </a:r>
          </a:p>
        </p:txBody>
      </p:sp>
      <p:sp>
        <p:nvSpPr>
          <p:cNvPr id="10" name="Text Placeholder 9"/>
          <p:cNvSpPr>
            <a:spLocks noGrp="1"/>
          </p:cNvSpPr>
          <p:nvPr>
            <p:ph type="body" sz="quarter" idx="14"/>
          </p:nvPr>
        </p:nvSpPr>
        <p:spPr>
          <a:xfrm>
            <a:off x="7315200" y="2895600"/>
            <a:ext cx="4470400" cy="2362200"/>
          </a:xfrm>
          <a:prstGeom prst="rect">
            <a:avLst/>
          </a:prstGeom>
        </p:spPr>
        <p:txBody>
          <a:bodyPr/>
          <a:lstStyle>
            <a:lvl1pPr marL="342900" indent="-342900">
              <a:buFont typeface="Tahoma" pitchFamily="34" charset="0"/>
              <a:buChar char="–"/>
              <a:defRPr sz="2000">
                <a:solidFill>
                  <a:srgbClr val="717171"/>
                </a:solidFill>
              </a:defRPr>
            </a:lvl1pPr>
          </a:lstStyle>
          <a:p>
            <a:pPr lvl="0"/>
            <a:r>
              <a:rPr lang="en-US" dirty="0"/>
              <a:t>Click to edit Master text styles</a:t>
            </a:r>
          </a:p>
        </p:txBody>
      </p:sp>
      <p:sp>
        <p:nvSpPr>
          <p:cNvPr id="7" name="Date Placeholder 21"/>
          <p:cNvSpPr>
            <a:spLocks noGrp="1"/>
          </p:cNvSpPr>
          <p:nvPr>
            <p:ph type="dt" sz="half" idx="15"/>
          </p:nvPr>
        </p:nvSpPr>
        <p:spPr/>
        <p:txBody>
          <a:bodyPr/>
          <a:lstStyle>
            <a:lvl1pPr>
              <a:defRPr/>
            </a:lvl1pPr>
          </a:lstStyle>
          <a:p>
            <a:pPr>
              <a:defRPr/>
            </a:pPr>
            <a:r>
              <a:rPr lang="en-US"/>
              <a:t>Date</a:t>
            </a:r>
          </a:p>
        </p:txBody>
      </p:sp>
      <p:sp>
        <p:nvSpPr>
          <p:cNvPr id="9" name="Slide Number Placeholder 23"/>
          <p:cNvSpPr>
            <a:spLocks noGrp="1"/>
          </p:cNvSpPr>
          <p:nvPr>
            <p:ph type="sldNum" sz="quarter" idx="16"/>
          </p:nvPr>
        </p:nvSpPr>
        <p:spPr>
          <a:xfrm>
            <a:off x="10837333" y="6470704"/>
            <a:ext cx="973667" cy="274320"/>
          </a:xfrm>
          <a:prstGeom prst="rect">
            <a:avLst/>
          </a:prstGeom>
        </p:spPr>
        <p:txBody>
          <a:bodyPr/>
          <a:lstStyle>
            <a:lvl1pPr>
              <a:defRPr/>
            </a:lvl1pPr>
          </a:lstStyle>
          <a:p>
            <a:pPr>
              <a:defRPr/>
            </a:pPr>
            <a:fld id="{D2F38E17-A169-4754-BDD3-4FEF2819C89E}" type="slidenum">
              <a:rPr lang="en-US"/>
              <a:pPr>
                <a:defRPr/>
              </a:pPr>
              <a:t>‹#›</a:t>
            </a:fld>
            <a:endParaRPr lang="en-US" dirty="0"/>
          </a:p>
        </p:txBody>
      </p:sp>
    </p:spTree>
    <p:extLst>
      <p:ext uri="{BB962C8B-B14F-4D97-AF65-F5344CB8AC3E}">
        <p14:creationId xmlns:p14="http://schemas.microsoft.com/office/powerpoint/2010/main" val="73076789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userDrawn="1">
  <p:cSld name="1_Title and Text">
    <p:spTree>
      <p:nvGrpSpPr>
        <p:cNvPr id="1" name=""/>
        <p:cNvGrpSpPr/>
        <p:nvPr/>
      </p:nvGrpSpPr>
      <p:grpSpPr>
        <a:xfrm>
          <a:off x="0" y="0"/>
          <a:ext cx="0" cy="0"/>
          <a:chOff x="0" y="0"/>
          <a:chExt cx="0" cy="0"/>
        </a:xfrm>
      </p:grpSpPr>
      <p:sp>
        <p:nvSpPr>
          <p:cNvPr id="2" name="Title 1"/>
          <p:cNvSpPr>
            <a:spLocks noGrp="1"/>
          </p:cNvSpPr>
          <p:nvPr>
            <p:ph type="title"/>
          </p:nvPr>
        </p:nvSpPr>
        <p:spPr>
          <a:xfrm>
            <a:off x="1024128" y="585216"/>
            <a:ext cx="9720072" cy="1499616"/>
          </a:xfrm>
          <a:prstGeom prst="rect">
            <a:avLst/>
          </a:prstGeom>
        </p:spPr>
        <p:txBody>
          <a:bodyPr/>
          <a:lstStyle/>
          <a:p>
            <a:r>
              <a:rPr lang="en-US" dirty="0"/>
              <a:t>Click to edit Master title style</a:t>
            </a:r>
          </a:p>
        </p:txBody>
      </p:sp>
      <p:sp>
        <p:nvSpPr>
          <p:cNvPr id="6" name="Text Placeholder 5"/>
          <p:cNvSpPr>
            <a:spLocks noGrp="1"/>
          </p:cNvSpPr>
          <p:nvPr>
            <p:ph type="body" sz="quarter" idx="12"/>
          </p:nvPr>
        </p:nvSpPr>
        <p:spPr>
          <a:xfrm>
            <a:off x="304800" y="990600"/>
            <a:ext cx="11582400" cy="5410200"/>
          </a:xfrm>
          <a:prstGeom prst="rect">
            <a:avLst/>
          </a:prstGeo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21"/>
          <p:cNvSpPr>
            <a:spLocks noGrp="1"/>
          </p:cNvSpPr>
          <p:nvPr>
            <p:ph type="dt" sz="half" idx="13"/>
          </p:nvPr>
        </p:nvSpPr>
        <p:spPr/>
        <p:txBody>
          <a:bodyPr/>
          <a:lstStyle>
            <a:lvl1pPr>
              <a:defRPr/>
            </a:lvl1pPr>
          </a:lstStyle>
          <a:p>
            <a:pPr>
              <a:defRPr/>
            </a:pPr>
            <a:r>
              <a:rPr lang="en-US"/>
              <a:t>Date</a:t>
            </a:r>
          </a:p>
        </p:txBody>
      </p:sp>
      <p:sp>
        <p:nvSpPr>
          <p:cNvPr id="5" name="Slide Number Placeholder 23"/>
          <p:cNvSpPr>
            <a:spLocks noGrp="1"/>
          </p:cNvSpPr>
          <p:nvPr>
            <p:ph type="sldNum" sz="quarter" idx="14"/>
          </p:nvPr>
        </p:nvSpPr>
        <p:spPr>
          <a:xfrm>
            <a:off x="10837333" y="6470704"/>
            <a:ext cx="973667" cy="274320"/>
          </a:xfrm>
          <a:prstGeom prst="rect">
            <a:avLst/>
          </a:prstGeom>
        </p:spPr>
        <p:txBody>
          <a:bodyPr/>
          <a:lstStyle>
            <a:lvl1pPr>
              <a:defRPr/>
            </a:lvl1pPr>
          </a:lstStyle>
          <a:p>
            <a:pPr>
              <a:defRPr/>
            </a:pPr>
            <a:fld id="{6CB0682F-AD5A-48A6-B1B7-B7AC7885359F}" type="slidenum">
              <a:rPr lang="en-US"/>
              <a:pPr>
                <a:defRPr/>
              </a:pPr>
              <a:t>‹#›</a:t>
            </a:fld>
            <a:endParaRPr lang="en-US" dirty="0"/>
          </a:p>
        </p:txBody>
      </p:sp>
    </p:spTree>
    <p:extLst>
      <p:ext uri="{BB962C8B-B14F-4D97-AF65-F5344CB8AC3E}">
        <p14:creationId xmlns:p14="http://schemas.microsoft.com/office/powerpoint/2010/main" val="256441560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8.xml"/><Relationship Id="rId3" Type="http://schemas.openxmlformats.org/officeDocument/2006/relationships/slideLayout" Target="../slideLayouts/slideLayout13.xml"/><Relationship Id="rId7" Type="http://schemas.openxmlformats.org/officeDocument/2006/relationships/slideLayout" Target="../slideLayouts/slideLayout17.xml"/><Relationship Id="rId12" Type="http://schemas.openxmlformats.org/officeDocument/2006/relationships/image" Target="../media/image1.jpeg"/><Relationship Id="rId2" Type="http://schemas.openxmlformats.org/officeDocument/2006/relationships/slideLayout" Target="../slideLayouts/slideLayout12.xml"/><Relationship Id="rId1" Type="http://schemas.openxmlformats.org/officeDocument/2006/relationships/slideLayout" Target="../slideLayouts/slideLayout11.xml"/><Relationship Id="rId6" Type="http://schemas.openxmlformats.org/officeDocument/2006/relationships/slideLayout" Target="../slideLayouts/slideLayout16.xml"/><Relationship Id="rId11" Type="http://schemas.openxmlformats.org/officeDocument/2006/relationships/theme" Target="../theme/theme2.xml"/><Relationship Id="rId5" Type="http://schemas.openxmlformats.org/officeDocument/2006/relationships/slideLayout" Target="../slideLayouts/slideLayout15.xml"/><Relationship Id="rId10" Type="http://schemas.openxmlformats.org/officeDocument/2006/relationships/slideLayout" Target="../slideLayouts/slideLayout20.xml"/><Relationship Id="rId4" Type="http://schemas.openxmlformats.org/officeDocument/2006/relationships/slideLayout" Target="../slideLayouts/slideLayout14.xml"/><Relationship Id="rId9" Type="http://schemas.openxmlformats.org/officeDocument/2006/relationships/slideLayout" Target="../slideLayouts/slideLayout1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2" name="Date Placeholder 21"/>
          <p:cNvSpPr>
            <a:spLocks noGrp="1"/>
          </p:cNvSpPr>
          <p:nvPr>
            <p:ph type="dt" sz="half" idx="2"/>
          </p:nvPr>
        </p:nvSpPr>
        <p:spPr>
          <a:xfrm>
            <a:off x="304800" y="6477000"/>
            <a:ext cx="2844800" cy="228600"/>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Tahoma" pitchFamily="34" charset="0"/>
                <a:cs typeface="Tahoma" pitchFamily="34" charset="0"/>
              </a:defRPr>
            </a:lvl1pPr>
          </a:lstStyle>
          <a:p>
            <a:pPr>
              <a:defRPr/>
            </a:pPr>
            <a:fld id="{9041E539-FE34-41E2-A04E-5E9A29F00556}" type="datetime1">
              <a:rPr lang="en-US"/>
              <a:pPr>
                <a:defRPr/>
              </a:pPr>
              <a:t>3/8/2021</a:t>
            </a:fld>
            <a:endParaRPr lang="en-US" dirty="0"/>
          </a:p>
        </p:txBody>
      </p:sp>
    </p:spTree>
  </p:cSld>
  <p:clrMap bg1="lt1" tx1="dk1" bg2="lt2" tx2="dk2" accent1="accent1" accent2="accent2" accent3="accent3" accent4="accent4" accent5="accent5" accent6="accent6" hlink="hlink" folHlink="folHlink"/>
  <p:sldLayoutIdLst>
    <p:sldLayoutId id="2147483883" r:id="rId1"/>
    <p:sldLayoutId id="2147483884" r:id="rId2"/>
    <p:sldLayoutId id="2147483885" r:id="rId3"/>
    <p:sldLayoutId id="2147483886" r:id="rId4"/>
    <p:sldLayoutId id="2147483887" r:id="rId5"/>
    <p:sldLayoutId id="2147483888" r:id="rId6"/>
    <p:sldLayoutId id="2147483955" r:id="rId7"/>
    <p:sldLayoutId id="2147483956" r:id="rId8"/>
    <p:sldLayoutId id="2147483957" r:id="rId9"/>
    <p:sldLayoutId id="2147483958" r:id="rId10"/>
  </p:sldLayoutIdLst>
  <p:hf hdr="0" ftr="0"/>
  <p:txStyles>
    <p:titleStyle>
      <a:lvl1pPr algn="l" rtl="0" eaLnBrk="1" fontAlgn="base" hangingPunct="1">
        <a:spcBef>
          <a:spcPct val="0"/>
        </a:spcBef>
        <a:spcAft>
          <a:spcPct val="0"/>
        </a:spcAft>
        <a:defRPr sz="3000" kern="1200">
          <a:solidFill>
            <a:srgbClr val="39683E"/>
          </a:solidFill>
          <a:latin typeface="Tahoma" pitchFamily="34" charset="0"/>
          <a:ea typeface="+mj-ea"/>
          <a:cs typeface="Tahoma" pitchFamily="34" charset="0"/>
        </a:defRPr>
      </a:lvl1pPr>
      <a:lvl2pPr algn="l" rtl="0" eaLnBrk="1" fontAlgn="base" hangingPunct="1">
        <a:spcBef>
          <a:spcPct val="0"/>
        </a:spcBef>
        <a:spcAft>
          <a:spcPct val="0"/>
        </a:spcAft>
        <a:defRPr sz="3000">
          <a:solidFill>
            <a:srgbClr val="39683E"/>
          </a:solidFill>
          <a:latin typeface="Tahoma" pitchFamily="34" charset="0"/>
          <a:cs typeface="Tahoma" pitchFamily="34" charset="0"/>
        </a:defRPr>
      </a:lvl2pPr>
      <a:lvl3pPr algn="l" rtl="0" eaLnBrk="1" fontAlgn="base" hangingPunct="1">
        <a:spcBef>
          <a:spcPct val="0"/>
        </a:spcBef>
        <a:spcAft>
          <a:spcPct val="0"/>
        </a:spcAft>
        <a:defRPr sz="3000">
          <a:solidFill>
            <a:srgbClr val="39683E"/>
          </a:solidFill>
          <a:latin typeface="Tahoma" pitchFamily="34" charset="0"/>
          <a:cs typeface="Tahoma" pitchFamily="34" charset="0"/>
        </a:defRPr>
      </a:lvl3pPr>
      <a:lvl4pPr algn="l" rtl="0" eaLnBrk="1" fontAlgn="base" hangingPunct="1">
        <a:spcBef>
          <a:spcPct val="0"/>
        </a:spcBef>
        <a:spcAft>
          <a:spcPct val="0"/>
        </a:spcAft>
        <a:defRPr sz="3000">
          <a:solidFill>
            <a:srgbClr val="39683E"/>
          </a:solidFill>
          <a:latin typeface="Tahoma" pitchFamily="34" charset="0"/>
          <a:cs typeface="Tahoma" pitchFamily="34" charset="0"/>
        </a:defRPr>
      </a:lvl4pPr>
      <a:lvl5pPr algn="l" rtl="0" eaLnBrk="1" fontAlgn="base" hangingPunct="1">
        <a:spcBef>
          <a:spcPct val="0"/>
        </a:spcBef>
        <a:spcAft>
          <a:spcPct val="0"/>
        </a:spcAft>
        <a:defRPr sz="3000">
          <a:solidFill>
            <a:srgbClr val="39683E"/>
          </a:solidFill>
          <a:latin typeface="Tahoma" pitchFamily="34" charset="0"/>
          <a:cs typeface="Tahoma" pitchFamily="34" charset="0"/>
        </a:defRPr>
      </a:lvl5pPr>
      <a:lvl6pPr marL="457200" algn="l" rtl="0" eaLnBrk="1" fontAlgn="base" hangingPunct="1">
        <a:spcBef>
          <a:spcPct val="0"/>
        </a:spcBef>
        <a:spcAft>
          <a:spcPct val="0"/>
        </a:spcAft>
        <a:defRPr sz="3800" b="1">
          <a:solidFill>
            <a:srgbClr val="39683E"/>
          </a:solidFill>
          <a:latin typeface="Myriad Pro" pitchFamily="34" charset="0"/>
        </a:defRPr>
      </a:lvl6pPr>
      <a:lvl7pPr marL="914400" algn="l" rtl="0" eaLnBrk="1" fontAlgn="base" hangingPunct="1">
        <a:spcBef>
          <a:spcPct val="0"/>
        </a:spcBef>
        <a:spcAft>
          <a:spcPct val="0"/>
        </a:spcAft>
        <a:defRPr sz="3800" b="1">
          <a:solidFill>
            <a:srgbClr val="39683E"/>
          </a:solidFill>
          <a:latin typeface="Myriad Pro" pitchFamily="34" charset="0"/>
        </a:defRPr>
      </a:lvl7pPr>
      <a:lvl8pPr marL="1371600" algn="l" rtl="0" eaLnBrk="1" fontAlgn="base" hangingPunct="1">
        <a:spcBef>
          <a:spcPct val="0"/>
        </a:spcBef>
        <a:spcAft>
          <a:spcPct val="0"/>
        </a:spcAft>
        <a:defRPr sz="3800" b="1">
          <a:solidFill>
            <a:srgbClr val="39683E"/>
          </a:solidFill>
          <a:latin typeface="Myriad Pro" pitchFamily="34" charset="0"/>
        </a:defRPr>
      </a:lvl8pPr>
      <a:lvl9pPr marL="1828800" algn="l" rtl="0" eaLnBrk="1" fontAlgn="base" hangingPunct="1">
        <a:spcBef>
          <a:spcPct val="0"/>
        </a:spcBef>
        <a:spcAft>
          <a:spcPct val="0"/>
        </a:spcAft>
        <a:defRPr sz="3800" b="1">
          <a:solidFill>
            <a:srgbClr val="39683E"/>
          </a:solidFill>
          <a:latin typeface="Myriad Pro" pitchFamily="34" charset="0"/>
        </a:defRPr>
      </a:lvl9pPr>
    </p:titleStyle>
    <p:bodyStyle>
      <a:lvl1pPr marL="342900" indent="-342900" algn="l" rtl="0" eaLnBrk="1" fontAlgn="base" hangingPunct="1">
        <a:spcBef>
          <a:spcPct val="0"/>
        </a:spcBef>
        <a:spcAft>
          <a:spcPct val="0"/>
        </a:spcAft>
        <a:buFont typeface="Arial" pitchFamily="34" charset="0"/>
        <a:defRPr sz="3200" kern="1200">
          <a:solidFill>
            <a:srgbClr val="39683E"/>
          </a:solidFill>
          <a:latin typeface="Tahoma" pitchFamily="34" charset="0"/>
          <a:ea typeface="+mn-ea"/>
          <a:cs typeface="Tahoma" pitchFamily="34" charset="0"/>
        </a:defRPr>
      </a:lvl1pPr>
      <a:lvl2pPr marL="801688" indent="-344488" algn="l" rtl="0" eaLnBrk="1" fontAlgn="base" hangingPunct="1">
        <a:spcBef>
          <a:spcPct val="0"/>
        </a:spcBef>
        <a:spcAft>
          <a:spcPct val="0"/>
        </a:spcAft>
        <a:buFont typeface="Arial" pitchFamily="34" charset="0"/>
        <a:buChar char="•"/>
        <a:defRPr sz="2800" kern="1200">
          <a:solidFill>
            <a:srgbClr val="969696"/>
          </a:solidFill>
          <a:latin typeface="Tahoma" pitchFamily="34" charset="0"/>
          <a:ea typeface="+mn-ea"/>
          <a:cs typeface="Tahoma" pitchFamily="34" charset="0"/>
        </a:defRPr>
      </a:lvl2pPr>
      <a:lvl3pPr marL="1258888" indent="-344488" algn="l" rtl="0" eaLnBrk="1" fontAlgn="base" hangingPunct="1">
        <a:spcBef>
          <a:spcPct val="0"/>
        </a:spcBef>
        <a:spcAft>
          <a:spcPct val="0"/>
        </a:spcAft>
        <a:buSzPct val="90000"/>
        <a:buFont typeface="Calibri" pitchFamily="34" charset="0"/>
        <a:buChar char="–"/>
        <a:defRPr sz="2400" kern="1200">
          <a:solidFill>
            <a:srgbClr val="39683E"/>
          </a:solidFill>
          <a:latin typeface="Tahoma" pitchFamily="34" charset="0"/>
          <a:ea typeface="+mn-ea"/>
          <a:cs typeface="Tahoma" pitchFamily="34" charset="0"/>
        </a:defRPr>
      </a:lvl3pPr>
      <a:lvl4pPr marL="1539875" indent="-168275" algn="l" rtl="0" eaLnBrk="1" fontAlgn="base" hangingPunct="1">
        <a:spcBef>
          <a:spcPct val="0"/>
        </a:spcBef>
        <a:spcAft>
          <a:spcPct val="0"/>
        </a:spcAft>
        <a:buFont typeface="Arial" pitchFamily="34" charset="0"/>
        <a:buChar char="•"/>
        <a:defRPr sz="2000" kern="1200">
          <a:solidFill>
            <a:srgbClr val="969696"/>
          </a:solidFill>
          <a:latin typeface="Tahoma" pitchFamily="34" charset="0"/>
          <a:ea typeface="+mn-ea"/>
          <a:cs typeface="Tahoma" pitchFamily="34" charset="0"/>
        </a:defRPr>
      </a:lvl4pPr>
      <a:lvl5pPr marL="2057400" indent="-228600" algn="l" rtl="0" eaLnBrk="1" fontAlgn="base" hangingPunct="1">
        <a:spcBef>
          <a:spcPct val="20000"/>
        </a:spcBef>
        <a:spcAft>
          <a:spcPct val="0"/>
        </a:spcAft>
        <a:buFont typeface="Arial" pitchFamily="34" charset="0"/>
        <a:buChar char="»"/>
        <a:defRPr sz="2000" kern="1200">
          <a:solidFill>
            <a:schemeClr val="tx1"/>
          </a:solidFill>
          <a:latin typeface="+mn-lt"/>
          <a:ea typeface="+mn-ea"/>
          <a:cs typeface="Tahoma"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2" name="Date Placeholder 21"/>
          <p:cNvSpPr>
            <a:spLocks noGrp="1"/>
          </p:cNvSpPr>
          <p:nvPr>
            <p:ph type="dt" sz="half" idx="2"/>
          </p:nvPr>
        </p:nvSpPr>
        <p:spPr>
          <a:xfrm>
            <a:off x="304800" y="6477000"/>
            <a:ext cx="2844800" cy="228600"/>
          </a:xfrm>
          <a:prstGeom prst="rect">
            <a:avLst/>
          </a:prstGeom>
        </p:spPr>
        <p:txBody>
          <a:bodyPr vert="horz" lIns="91440" tIns="45720" rIns="91440" bIns="45720" rtlCol="0" anchor="ctr"/>
          <a:lstStyle>
            <a:lvl1pPr algn="l" fontAlgn="auto">
              <a:spcBef>
                <a:spcPts val="0"/>
              </a:spcBef>
              <a:spcAft>
                <a:spcPts val="0"/>
              </a:spcAft>
              <a:defRPr sz="1200">
                <a:solidFill>
                  <a:srgbClr val="717171"/>
                </a:solidFill>
                <a:latin typeface="Tahoma" pitchFamily="34" charset="0"/>
                <a:cs typeface="Tahoma" pitchFamily="34" charset="0"/>
              </a:defRPr>
            </a:lvl1pPr>
          </a:lstStyle>
          <a:p>
            <a:pPr>
              <a:defRPr/>
            </a:pPr>
            <a:r>
              <a:rPr lang="en-US"/>
              <a:t>Date</a:t>
            </a:r>
          </a:p>
        </p:txBody>
      </p:sp>
      <p:sp>
        <p:nvSpPr>
          <p:cNvPr id="24" name="Slide Number Placeholder 23"/>
          <p:cNvSpPr>
            <a:spLocks noGrp="1"/>
          </p:cNvSpPr>
          <p:nvPr>
            <p:ph type="sldNum" sz="quarter" idx="4"/>
          </p:nvPr>
        </p:nvSpPr>
        <p:spPr>
          <a:xfrm>
            <a:off x="9042400" y="6477000"/>
            <a:ext cx="2844800" cy="228600"/>
          </a:xfrm>
          <a:prstGeom prst="rect">
            <a:avLst/>
          </a:prstGeom>
        </p:spPr>
        <p:txBody>
          <a:bodyPr vert="horz" lIns="91440" tIns="45720" rIns="91440" bIns="45720" rtlCol="0" anchor="ctr"/>
          <a:lstStyle>
            <a:lvl1pPr algn="r" fontAlgn="auto">
              <a:spcBef>
                <a:spcPts val="0"/>
              </a:spcBef>
              <a:spcAft>
                <a:spcPts val="0"/>
              </a:spcAft>
              <a:defRPr sz="1200">
                <a:solidFill>
                  <a:srgbClr val="717171"/>
                </a:solidFill>
                <a:latin typeface="Tahoma" pitchFamily="34" charset="0"/>
                <a:cs typeface="Tahoma" pitchFamily="34" charset="0"/>
              </a:defRPr>
            </a:lvl1pPr>
          </a:lstStyle>
          <a:p>
            <a:pPr>
              <a:defRPr/>
            </a:pPr>
            <a:fld id="{BE71E2C8-3878-4FCA-9CEC-C9707602C778}" type="slidenum">
              <a:rPr lang="en-US"/>
              <a:pPr>
                <a:defRPr/>
              </a:pPr>
              <a:t>‹#›</a:t>
            </a:fld>
            <a:endParaRPr lang="en-US" dirty="0"/>
          </a:p>
        </p:txBody>
      </p:sp>
      <p:sp>
        <p:nvSpPr>
          <p:cNvPr id="2052" name="Text Placeholder 2"/>
          <p:cNvSpPr>
            <a:spLocks noGrp="1"/>
          </p:cNvSpPr>
          <p:nvPr>
            <p:ph type="body" idx="1"/>
          </p:nvPr>
        </p:nvSpPr>
        <p:spPr bwMode="auto">
          <a:xfrm>
            <a:off x="406400" y="1143000"/>
            <a:ext cx="11379200" cy="51816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a:t>First Level</a:t>
            </a:r>
          </a:p>
          <a:p>
            <a:pPr lvl="1"/>
            <a:r>
              <a:rPr lang="en-US" dirty="0"/>
              <a:t>Second level</a:t>
            </a:r>
          </a:p>
          <a:p>
            <a:pPr lvl="2"/>
            <a:r>
              <a:rPr lang="en-US" dirty="0"/>
              <a:t>Third level</a:t>
            </a:r>
          </a:p>
          <a:p>
            <a:pPr lvl="3"/>
            <a:r>
              <a:rPr lang="en-US" dirty="0"/>
              <a:t>Fourth level</a:t>
            </a:r>
          </a:p>
        </p:txBody>
      </p:sp>
      <p:sp>
        <p:nvSpPr>
          <p:cNvPr id="18" name="Line 7"/>
          <p:cNvSpPr>
            <a:spLocks noChangeShapeType="1"/>
          </p:cNvSpPr>
          <p:nvPr/>
        </p:nvSpPr>
        <p:spPr bwMode="auto">
          <a:xfrm>
            <a:off x="406400" y="6477000"/>
            <a:ext cx="11379200" cy="0"/>
          </a:xfrm>
          <a:prstGeom prst="line">
            <a:avLst/>
          </a:prstGeom>
          <a:noFill/>
          <a:ln w="12700">
            <a:solidFill>
              <a:srgbClr val="808080"/>
            </a:solidFill>
            <a:round/>
            <a:headEnd/>
            <a:tailEnd/>
          </a:ln>
        </p:spPr>
        <p:txBody>
          <a:bodyPr wrap="none" anchor="ctr"/>
          <a:lstStyle/>
          <a:p>
            <a:pPr eaLnBrk="0" hangingPunct="0">
              <a:defRPr/>
            </a:pPr>
            <a:endParaRPr lang="en-US" sz="2400">
              <a:solidFill>
                <a:srgbClr val="000000"/>
              </a:solidFill>
              <a:latin typeface="Arial" charset="0"/>
              <a:ea typeface="ＭＳ Ｐゴシック" pitchFamily="1" charset="-128"/>
            </a:endParaRPr>
          </a:p>
        </p:txBody>
      </p:sp>
      <p:sp>
        <p:nvSpPr>
          <p:cNvPr id="19" name="Line 8"/>
          <p:cNvSpPr>
            <a:spLocks noChangeShapeType="1"/>
          </p:cNvSpPr>
          <p:nvPr/>
        </p:nvSpPr>
        <p:spPr bwMode="auto">
          <a:xfrm>
            <a:off x="406400" y="838200"/>
            <a:ext cx="11338984" cy="0"/>
          </a:xfrm>
          <a:prstGeom prst="line">
            <a:avLst/>
          </a:prstGeom>
          <a:noFill/>
          <a:ln w="28575">
            <a:solidFill>
              <a:srgbClr val="065901"/>
            </a:solidFill>
            <a:round/>
            <a:headEnd/>
            <a:tailEnd/>
          </a:ln>
        </p:spPr>
        <p:txBody>
          <a:bodyPr wrap="none" anchor="ctr"/>
          <a:lstStyle/>
          <a:p>
            <a:pPr eaLnBrk="0" hangingPunct="0">
              <a:defRPr/>
            </a:pPr>
            <a:endParaRPr lang="en-US" sz="2400">
              <a:solidFill>
                <a:srgbClr val="000000"/>
              </a:solidFill>
              <a:latin typeface="Arial" charset="0"/>
              <a:ea typeface="ＭＳ Ｐゴシック" pitchFamily="1" charset="-128"/>
            </a:endParaRPr>
          </a:p>
        </p:txBody>
      </p:sp>
      <p:sp>
        <p:nvSpPr>
          <p:cNvPr id="2056" name="Title Placeholder 20"/>
          <p:cNvSpPr>
            <a:spLocks noGrp="1"/>
          </p:cNvSpPr>
          <p:nvPr>
            <p:ph type="title"/>
          </p:nvPr>
        </p:nvSpPr>
        <p:spPr bwMode="auto">
          <a:xfrm>
            <a:off x="304800" y="350838"/>
            <a:ext cx="10972800" cy="563562"/>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dirty="0"/>
              <a:t>Click to edit Master title style</a:t>
            </a:r>
          </a:p>
        </p:txBody>
      </p:sp>
      <p:pic>
        <p:nvPicPr>
          <p:cNvPr id="9" name="Picture 8" descr="Academy-of-Nutrition-and-Dietetics.jpg"/>
          <p:cNvPicPr>
            <a:picLocks noChangeAspect="1"/>
          </p:cNvPicPr>
          <p:nvPr userDrawn="1"/>
        </p:nvPicPr>
        <p:blipFill>
          <a:blip r:embed="rId12" cstate="print"/>
          <a:stretch>
            <a:fillRect/>
          </a:stretch>
        </p:blipFill>
        <p:spPr>
          <a:xfrm>
            <a:off x="8331200" y="228601"/>
            <a:ext cx="2899832" cy="377753"/>
          </a:xfrm>
          <a:prstGeom prst="rect">
            <a:avLst/>
          </a:prstGeom>
        </p:spPr>
      </p:pic>
    </p:spTree>
  </p:cSld>
  <p:clrMap bg1="lt1" tx1="dk1" bg2="lt2" tx2="dk2" accent1="accent1" accent2="accent2" accent3="accent3" accent4="accent4" accent5="accent5" accent6="accent6" hlink="hlink" folHlink="folHlink"/>
  <p:sldLayoutIdLst>
    <p:sldLayoutId id="2147483873" r:id="rId1"/>
    <p:sldLayoutId id="2147483875" r:id="rId2"/>
    <p:sldLayoutId id="2147483876" r:id="rId3"/>
    <p:sldLayoutId id="2147483877" r:id="rId4"/>
    <p:sldLayoutId id="2147483878" r:id="rId5"/>
    <p:sldLayoutId id="2147483889" r:id="rId6"/>
    <p:sldLayoutId id="2147484068" r:id="rId7"/>
    <p:sldLayoutId id="2147484069" r:id="rId8"/>
    <p:sldLayoutId id="2147484070" r:id="rId9"/>
    <p:sldLayoutId id="2147484071" r:id="rId10"/>
  </p:sldLayoutIdLst>
  <p:hf hdr="0" ftr="0" dt="0"/>
  <p:txStyles>
    <p:titleStyle>
      <a:lvl1pPr algn="l" rtl="0" eaLnBrk="0" fontAlgn="base" hangingPunct="0">
        <a:spcBef>
          <a:spcPct val="0"/>
        </a:spcBef>
        <a:spcAft>
          <a:spcPct val="0"/>
        </a:spcAft>
        <a:defRPr sz="3000" kern="1200">
          <a:solidFill>
            <a:srgbClr val="39683E"/>
          </a:solidFill>
          <a:latin typeface="Tahoma" pitchFamily="34" charset="0"/>
          <a:ea typeface="+mj-ea"/>
          <a:cs typeface="Tahoma" pitchFamily="34" charset="0"/>
        </a:defRPr>
      </a:lvl1pPr>
      <a:lvl2pPr algn="l" rtl="0" eaLnBrk="0" fontAlgn="base" hangingPunct="0">
        <a:spcBef>
          <a:spcPct val="0"/>
        </a:spcBef>
        <a:spcAft>
          <a:spcPct val="0"/>
        </a:spcAft>
        <a:defRPr sz="3000">
          <a:solidFill>
            <a:srgbClr val="39683E"/>
          </a:solidFill>
          <a:latin typeface="Tahoma" pitchFamily="34" charset="0"/>
          <a:cs typeface="Tahoma" pitchFamily="34" charset="0"/>
        </a:defRPr>
      </a:lvl2pPr>
      <a:lvl3pPr algn="l" rtl="0" eaLnBrk="0" fontAlgn="base" hangingPunct="0">
        <a:spcBef>
          <a:spcPct val="0"/>
        </a:spcBef>
        <a:spcAft>
          <a:spcPct val="0"/>
        </a:spcAft>
        <a:defRPr sz="3000">
          <a:solidFill>
            <a:srgbClr val="39683E"/>
          </a:solidFill>
          <a:latin typeface="Tahoma" pitchFamily="34" charset="0"/>
          <a:cs typeface="Tahoma" pitchFamily="34" charset="0"/>
        </a:defRPr>
      </a:lvl3pPr>
      <a:lvl4pPr algn="l" rtl="0" eaLnBrk="0" fontAlgn="base" hangingPunct="0">
        <a:spcBef>
          <a:spcPct val="0"/>
        </a:spcBef>
        <a:spcAft>
          <a:spcPct val="0"/>
        </a:spcAft>
        <a:defRPr sz="3000">
          <a:solidFill>
            <a:srgbClr val="39683E"/>
          </a:solidFill>
          <a:latin typeface="Tahoma" pitchFamily="34" charset="0"/>
          <a:cs typeface="Tahoma" pitchFamily="34" charset="0"/>
        </a:defRPr>
      </a:lvl4pPr>
      <a:lvl5pPr algn="l" rtl="0" eaLnBrk="0" fontAlgn="base" hangingPunct="0">
        <a:spcBef>
          <a:spcPct val="0"/>
        </a:spcBef>
        <a:spcAft>
          <a:spcPct val="0"/>
        </a:spcAft>
        <a:defRPr sz="3000">
          <a:solidFill>
            <a:srgbClr val="39683E"/>
          </a:solidFill>
          <a:latin typeface="Tahoma" pitchFamily="34" charset="0"/>
          <a:cs typeface="Tahoma" pitchFamily="34" charset="0"/>
        </a:defRPr>
      </a:lvl5pPr>
      <a:lvl6pPr marL="457200" algn="l" rtl="0" fontAlgn="base">
        <a:spcBef>
          <a:spcPct val="0"/>
        </a:spcBef>
        <a:spcAft>
          <a:spcPct val="0"/>
        </a:spcAft>
        <a:defRPr sz="3800" b="1">
          <a:solidFill>
            <a:srgbClr val="39683E"/>
          </a:solidFill>
          <a:latin typeface="Myriad Pro" pitchFamily="34" charset="0"/>
        </a:defRPr>
      </a:lvl6pPr>
      <a:lvl7pPr marL="914400" algn="l" rtl="0" fontAlgn="base">
        <a:spcBef>
          <a:spcPct val="0"/>
        </a:spcBef>
        <a:spcAft>
          <a:spcPct val="0"/>
        </a:spcAft>
        <a:defRPr sz="3800" b="1">
          <a:solidFill>
            <a:srgbClr val="39683E"/>
          </a:solidFill>
          <a:latin typeface="Myriad Pro" pitchFamily="34" charset="0"/>
        </a:defRPr>
      </a:lvl7pPr>
      <a:lvl8pPr marL="1371600" algn="l" rtl="0" fontAlgn="base">
        <a:spcBef>
          <a:spcPct val="0"/>
        </a:spcBef>
        <a:spcAft>
          <a:spcPct val="0"/>
        </a:spcAft>
        <a:defRPr sz="3800" b="1">
          <a:solidFill>
            <a:srgbClr val="39683E"/>
          </a:solidFill>
          <a:latin typeface="Myriad Pro" pitchFamily="34" charset="0"/>
        </a:defRPr>
      </a:lvl8pPr>
      <a:lvl9pPr marL="1828800" algn="l" rtl="0" fontAlgn="base">
        <a:spcBef>
          <a:spcPct val="0"/>
        </a:spcBef>
        <a:spcAft>
          <a:spcPct val="0"/>
        </a:spcAft>
        <a:defRPr sz="3800" b="1">
          <a:solidFill>
            <a:srgbClr val="39683E"/>
          </a:solidFill>
          <a:latin typeface="Myriad Pro" pitchFamily="34" charset="0"/>
        </a:defRPr>
      </a:lvl9pPr>
    </p:titleStyle>
    <p:bodyStyle>
      <a:lvl1pPr marL="342900" indent="-342900" algn="l" rtl="0" eaLnBrk="0" fontAlgn="base" hangingPunct="0">
        <a:spcBef>
          <a:spcPct val="0"/>
        </a:spcBef>
        <a:spcAft>
          <a:spcPct val="0"/>
        </a:spcAft>
        <a:buFont typeface="Arial" pitchFamily="34" charset="0"/>
        <a:defRPr sz="3200" kern="1200">
          <a:solidFill>
            <a:srgbClr val="39683E"/>
          </a:solidFill>
          <a:latin typeface="Tahoma" pitchFamily="34" charset="0"/>
          <a:ea typeface="+mn-ea"/>
          <a:cs typeface="Tahoma" pitchFamily="34" charset="0"/>
        </a:defRPr>
      </a:lvl1pPr>
      <a:lvl2pPr marL="801688" indent="-344488" algn="l" rtl="0" eaLnBrk="0" fontAlgn="base" hangingPunct="0">
        <a:spcBef>
          <a:spcPct val="0"/>
        </a:spcBef>
        <a:spcAft>
          <a:spcPct val="0"/>
        </a:spcAft>
        <a:buFont typeface="Arial" pitchFamily="34" charset="0"/>
        <a:buChar char="•"/>
        <a:defRPr sz="2800" kern="1200">
          <a:solidFill>
            <a:srgbClr val="717171"/>
          </a:solidFill>
          <a:latin typeface="Tahoma" pitchFamily="34" charset="0"/>
          <a:ea typeface="+mn-ea"/>
          <a:cs typeface="Tahoma" pitchFamily="34" charset="0"/>
        </a:defRPr>
      </a:lvl2pPr>
      <a:lvl3pPr marL="1258888" indent="-344488" algn="l" rtl="0" eaLnBrk="0" fontAlgn="base" hangingPunct="0">
        <a:spcBef>
          <a:spcPct val="0"/>
        </a:spcBef>
        <a:spcAft>
          <a:spcPct val="0"/>
        </a:spcAft>
        <a:buSzPct val="90000"/>
        <a:buFont typeface="Calibri" pitchFamily="34" charset="0"/>
        <a:buChar char="–"/>
        <a:defRPr sz="2400" kern="1200">
          <a:solidFill>
            <a:srgbClr val="39683E"/>
          </a:solidFill>
          <a:latin typeface="Tahoma" pitchFamily="34" charset="0"/>
          <a:ea typeface="+mn-ea"/>
          <a:cs typeface="Tahoma" pitchFamily="34" charset="0"/>
        </a:defRPr>
      </a:lvl3pPr>
      <a:lvl4pPr marL="1539875" indent="-168275" algn="l" rtl="0" eaLnBrk="0" fontAlgn="base" hangingPunct="0">
        <a:spcBef>
          <a:spcPct val="0"/>
        </a:spcBef>
        <a:spcAft>
          <a:spcPct val="0"/>
        </a:spcAft>
        <a:buFont typeface="Arial" pitchFamily="34" charset="0"/>
        <a:buChar char="•"/>
        <a:defRPr sz="2000" kern="1200">
          <a:solidFill>
            <a:srgbClr val="717171"/>
          </a:solidFill>
          <a:latin typeface="Tahoma" pitchFamily="34" charset="0"/>
          <a:ea typeface="+mn-ea"/>
          <a:cs typeface="Tahoma" pitchFamily="34" charset="0"/>
        </a:defRPr>
      </a:lvl4pPr>
      <a:lvl5pPr marL="20574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Tahoma"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11.xml"/></Relationships>
</file>

<file path=ppt/slides/_rels/slide1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0.xml"/><Relationship Id="rId1" Type="http://schemas.openxmlformats.org/officeDocument/2006/relationships/slideLayout" Target="../slideLayouts/slideLayout15.xml"/><Relationship Id="rId4" Type="http://schemas.openxmlformats.org/officeDocument/2006/relationships/hyperlink" Target="https://www.eatrightpro.org/acend/accredited-programs/accredited-programs-directory" TargetMode="External"/></Relationships>
</file>

<file path=ppt/slides/_rels/slide11.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11.xml"/><Relationship Id="rId1" Type="http://schemas.openxmlformats.org/officeDocument/2006/relationships/slideLayout" Target="../slideLayouts/slideLayout15.xml"/></Relationships>
</file>

<file path=ppt/slides/_rels/slide1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2.xml"/><Relationship Id="rId1" Type="http://schemas.openxmlformats.org/officeDocument/2006/relationships/slideLayout" Target="../slideLayouts/slideLayout15.xml"/></Relationships>
</file>

<file path=ppt/slides/_rels/slide13.xml.rels><?xml version="1.0" encoding="UTF-8" standalone="yes"?>
<Relationships xmlns="http://schemas.openxmlformats.org/package/2006/relationships"><Relationship Id="rId3" Type="http://schemas.openxmlformats.org/officeDocument/2006/relationships/image" Target="../media/image18.png"/><Relationship Id="rId7" Type="http://schemas.openxmlformats.org/officeDocument/2006/relationships/image" Target="../media/image22.jpeg"/><Relationship Id="rId2" Type="http://schemas.openxmlformats.org/officeDocument/2006/relationships/notesSlide" Target="../notesSlides/notesSlide13.xml"/><Relationship Id="rId1" Type="http://schemas.openxmlformats.org/officeDocument/2006/relationships/slideLayout" Target="../slideLayouts/slideLayout15.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19.png"/></Relationships>
</file>

<file path=ppt/slides/_rels/slide14.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4.xml"/><Relationship Id="rId1" Type="http://schemas.openxmlformats.org/officeDocument/2006/relationships/slideLayout" Target="../slideLayouts/slideLayout15.xml"/></Relationships>
</file>

<file path=ppt/slides/_rels/slide15.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15.xml"/><Relationship Id="rId1" Type="http://schemas.openxmlformats.org/officeDocument/2006/relationships/slideLayout" Target="../slideLayouts/slideLayout15.xml"/><Relationship Id="rId4" Type="http://schemas.openxmlformats.org/officeDocument/2006/relationships/image" Target="../media/image25.jpeg"/></Relationships>
</file>

<file path=ppt/slides/_rels/slide16.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6.xml"/><Relationship Id="rId1" Type="http://schemas.openxmlformats.org/officeDocument/2006/relationships/slideLayout" Target="../slideLayouts/slideLayout15.xml"/></Relationships>
</file>

<file path=ppt/slides/_rels/slide17.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7.xml"/><Relationship Id="rId1" Type="http://schemas.openxmlformats.org/officeDocument/2006/relationships/slideLayout" Target="../slideLayouts/slideLayout15.xml"/></Relationships>
</file>

<file path=ppt/slides/_rels/slide18.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8.xml"/><Relationship Id="rId1" Type="http://schemas.openxmlformats.org/officeDocument/2006/relationships/slideLayout" Target="../slideLayouts/slideLayout15.xml"/></Relationships>
</file>

<file path=ppt/slides/_rels/slide19.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9.xml"/><Relationship Id="rId1" Type="http://schemas.openxmlformats.org/officeDocument/2006/relationships/slideLayout" Target="../slideLayouts/slideLayout15.xml"/><Relationship Id="rId6" Type="http://schemas.openxmlformats.org/officeDocument/2006/relationships/image" Target="../media/image19.png"/><Relationship Id="rId5" Type="http://schemas.openxmlformats.org/officeDocument/2006/relationships/image" Target="../media/image20.png"/><Relationship Id="rId4" Type="http://schemas.openxmlformats.org/officeDocument/2006/relationships/image" Target="../media/image21.png"/></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12.xml"/><Relationship Id="rId2" Type="http://schemas.openxmlformats.org/officeDocument/2006/relationships/tags" Target="../tags/tag1.xml"/><Relationship Id="rId1" Type="http://schemas.openxmlformats.org/officeDocument/2006/relationships/video" Target="https://www.youtube.com/embed/R4aJqSnZRQc?feature=oembed" TargetMode="External"/><Relationship Id="rId5" Type="http://schemas.openxmlformats.org/officeDocument/2006/relationships/image" Target="../media/image4.jpeg"/><Relationship Id="rId4"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20.xml"/><Relationship Id="rId1" Type="http://schemas.openxmlformats.org/officeDocument/2006/relationships/slideLayout" Target="../slideLayouts/slideLayout15.xml"/></Relationships>
</file>

<file path=ppt/slides/_rels/slide21.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21.xml"/><Relationship Id="rId1" Type="http://schemas.openxmlformats.org/officeDocument/2006/relationships/slideLayout" Target="../slideLayouts/slideLayout12.xml"/><Relationship Id="rId4" Type="http://schemas.openxmlformats.org/officeDocument/2006/relationships/image" Target="../media/image32.jpg"/></Relationships>
</file>

<file path=ppt/slides/_rels/slide22.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22.xml"/><Relationship Id="rId1" Type="http://schemas.openxmlformats.org/officeDocument/2006/relationships/slideLayout" Target="../slideLayouts/slideLayout15.xml"/></Relationships>
</file>

<file path=ppt/slides/_rels/slide23.xml.rels><?xml version="1.0" encoding="UTF-8" standalone="yes"?>
<Relationships xmlns="http://schemas.openxmlformats.org/package/2006/relationships"><Relationship Id="rId3" Type="http://schemas.openxmlformats.org/officeDocument/2006/relationships/slideLayout" Target="../slideLayouts/slideLayout13.xml"/><Relationship Id="rId2" Type="http://schemas.openxmlformats.org/officeDocument/2006/relationships/tags" Target="../tags/tag2.xml"/><Relationship Id="rId1" Type="http://schemas.openxmlformats.org/officeDocument/2006/relationships/video" Target="https://www.youtube.com/embed/gr2HdUGHY50?feature=oembed" TargetMode="External"/><Relationship Id="rId6" Type="http://schemas.openxmlformats.org/officeDocument/2006/relationships/image" Target="../media/image33.jpeg"/><Relationship Id="rId5" Type="http://schemas.openxmlformats.org/officeDocument/2006/relationships/image" Target="../media/image10.png"/><Relationship Id="rId4" Type="http://schemas.openxmlformats.org/officeDocument/2006/relationships/notesSlide" Target="../notesSlides/notesSlide23.xml"/></Relationships>
</file>

<file path=ppt/slides/_rels/slide24.xml.rels><?xml version="1.0" encoding="UTF-8" standalone="yes"?>
<Relationships xmlns="http://schemas.openxmlformats.org/package/2006/relationships"><Relationship Id="rId3" Type="http://schemas.openxmlformats.org/officeDocument/2006/relationships/hyperlink" Target="http://www.eatrightpro.org/" TargetMode="External"/><Relationship Id="rId7" Type="http://schemas.openxmlformats.org/officeDocument/2006/relationships/hyperlink" Target="mailto:acend@eatright.org" TargetMode="External"/><Relationship Id="rId2" Type="http://schemas.openxmlformats.org/officeDocument/2006/relationships/notesSlide" Target="../notesSlides/notesSlide24.xml"/><Relationship Id="rId1" Type="http://schemas.openxmlformats.org/officeDocument/2006/relationships/slideLayout" Target="../slideLayouts/slideLayout13.xml"/><Relationship Id="rId6" Type="http://schemas.openxmlformats.org/officeDocument/2006/relationships/hyperlink" Target="http://www.eatrightacend.org/" TargetMode="External"/><Relationship Id="rId5" Type="http://schemas.openxmlformats.org/officeDocument/2006/relationships/hyperlink" Target="mailto:membership@eatright.org" TargetMode="External"/><Relationship Id="rId4" Type="http://schemas.openxmlformats.org/officeDocument/2006/relationships/hyperlink" Target="mailto:membership@Eatright.org" TargetMode="External"/></Relationships>
</file>

<file path=ppt/slides/_rels/slide25.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25.xml"/><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5.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4.xml"/><Relationship Id="rId1" Type="http://schemas.openxmlformats.org/officeDocument/2006/relationships/slideLayout" Target="../slideLayouts/slideLayout11.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11.xml"/><Relationship Id="rId5" Type="http://schemas.openxmlformats.org/officeDocument/2006/relationships/image" Target="../media/image8.png"/><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6.xml"/><Relationship Id="rId1" Type="http://schemas.openxmlformats.org/officeDocument/2006/relationships/slideLayout" Target="../slideLayouts/slideLayout14.xml"/><Relationship Id="rId6" Type="http://schemas.openxmlformats.org/officeDocument/2006/relationships/image" Target="../media/image10.png"/><Relationship Id="rId5" Type="http://schemas.openxmlformats.org/officeDocument/2006/relationships/hyperlink" Target="http://www.eatrightpro.org/" TargetMode="External"/><Relationship Id="rId4" Type="http://schemas.openxmlformats.org/officeDocument/2006/relationships/hyperlink" Target="http://www.eatright.org/"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7.xml"/><Relationship Id="rId1" Type="http://schemas.openxmlformats.org/officeDocument/2006/relationships/slideLayout" Target="../slideLayouts/slideLayout15.xml"/></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8.xml"/><Relationship Id="rId1" Type="http://schemas.openxmlformats.org/officeDocument/2006/relationships/slideLayout" Target="../slideLayouts/slideLayout15.xml"/><Relationship Id="rId4" Type="http://schemas.openxmlformats.org/officeDocument/2006/relationships/image" Target="../media/image13.jpeg"/></Relationships>
</file>

<file path=ppt/slides/_rels/slide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9.xml"/><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3"/>
          </p:nvPr>
        </p:nvSpPr>
        <p:spPr/>
        <p:txBody>
          <a:bodyPr/>
          <a:lstStyle/>
          <a:p>
            <a:pPr>
              <a:defRPr/>
            </a:pPr>
            <a:fld id="{7721192A-29E6-4039-BB76-CD3451D51777}" type="datetime1">
              <a:rPr lang="en-US" smtClean="0"/>
              <a:pPr>
                <a:defRPr/>
              </a:pPr>
              <a:t>3/8/2021</a:t>
            </a:fld>
            <a:endParaRPr lang="en-US" dirty="0"/>
          </a:p>
        </p:txBody>
      </p:sp>
      <p:pic>
        <p:nvPicPr>
          <p:cNvPr id="8" name="Content Placeholder 7"/>
          <p:cNvPicPr>
            <a:picLocks noGrp="1" noChangeAspect="1"/>
          </p:cNvPicPr>
          <p:nvPr>
            <p:ph sz="quarter" idx="4294967295"/>
          </p:nvPr>
        </p:nvPicPr>
        <p:blipFill>
          <a:blip r:embed="rId3" cstate="print"/>
          <a:stretch>
            <a:fillRect/>
          </a:stretch>
        </p:blipFill>
        <p:spPr>
          <a:xfrm>
            <a:off x="4495800" y="950214"/>
            <a:ext cx="3388360" cy="5450586"/>
          </a:xfrm>
          <a:effectLst>
            <a:outerShdw blurRad="152400" dist="139700" dir="2700000" algn="tl" rotWithShape="0">
              <a:prstClr val="black">
                <a:alpha val="35000"/>
              </a:prstClr>
            </a:outerShdw>
          </a:effectLst>
        </p:spPr>
      </p:pic>
      <p:sp>
        <p:nvSpPr>
          <p:cNvPr id="5" name="Title 5">
            <a:extLst>
              <a:ext uri="{FF2B5EF4-FFF2-40B4-BE49-F238E27FC236}">
                <a16:creationId xmlns:a16="http://schemas.microsoft.com/office/drawing/2014/main" id="{B03D6296-0756-4FF7-B7F5-2F97F45600A6}"/>
              </a:ext>
            </a:extLst>
          </p:cNvPr>
          <p:cNvSpPr>
            <a:spLocks noGrp="1"/>
          </p:cNvSpPr>
          <p:nvPr>
            <p:ph type="title"/>
          </p:nvPr>
        </p:nvSpPr>
        <p:spPr>
          <a:xfrm>
            <a:off x="304800" y="228600"/>
            <a:ext cx="6248400" cy="563562"/>
          </a:xfrm>
        </p:spPr>
        <p:txBody>
          <a:bodyPr/>
          <a:lstStyle/>
          <a:p>
            <a:r>
              <a:rPr lang="en-US" sz="3200" dirty="0"/>
              <a:t>Dietetics is a Great Career!</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6"/>
          </p:nvPr>
        </p:nvSpPr>
        <p:spPr/>
        <p:txBody>
          <a:bodyPr/>
          <a:lstStyle/>
          <a:p>
            <a:pPr>
              <a:defRPr/>
            </a:pPr>
            <a:fld id="{D2F38E17-A169-4754-BDD3-4FEF2819C89E}" type="slidenum">
              <a:rPr lang="en-US" smtClean="0"/>
              <a:pPr>
                <a:defRPr/>
              </a:pPr>
              <a:t>10</a:t>
            </a:fld>
            <a:endParaRPr lang="en-US" dirty="0"/>
          </a:p>
        </p:txBody>
      </p:sp>
      <p:pic>
        <p:nvPicPr>
          <p:cNvPr id="4" name="Picture 3">
            <a:extLst>
              <a:ext uri="{FF2B5EF4-FFF2-40B4-BE49-F238E27FC236}">
                <a16:creationId xmlns:a16="http://schemas.microsoft.com/office/drawing/2014/main" id="{661FC3B2-341B-4DAA-B4E4-0DB337C5B7B3}"/>
              </a:ext>
            </a:extLst>
          </p:cNvPr>
          <p:cNvPicPr>
            <a:picLocks noChangeAspect="1"/>
          </p:cNvPicPr>
          <p:nvPr/>
        </p:nvPicPr>
        <p:blipFill>
          <a:blip r:embed="rId3"/>
          <a:stretch>
            <a:fillRect/>
          </a:stretch>
        </p:blipFill>
        <p:spPr>
          <a:xfrm>
            <a:off x="1295400" y="914400"/>
            <a:ext cx="9524048" cy="5475542"/>
          </a:xfrm>
          <a:prstGeom prst="rect">
            <a:avLst/>
          </a:prstGeom>
        </p:spPr>
      </p:pic>
      <p:sp>
        <p:nvSpPr>
          <p:cNvPr id="9" name="TextBox 8">
            <a:extLst>
              <a:ext uri="{FF2B5EF4-FFF2-40B4-BE49-F238E27FC236}">
                <a16:creationId xmlns:a16="http://schemas.microsoft.com/office/drawing/2014/main" id="{D5274F76-1890-4C5D-95EB-144E3CABF8AE}"/>
              </a:ext>
            </a:extLst>
          </p:cNvPr>
          <p:cNvSpPr txBox="1"/>
          <p:nvPr/>
        </p:nvSpPr>
        <p:spPr>
          <a:xfrm>
            <a:off x="304800" y="176293"/>
            <a:ext cx="7696200" cy="523220"/>
          </a:xfrm>
          <a:prstGeom prst="rect">
            <a:avLst/>
          </a:prstGeom>
          <a:noFill/>
        </p:spPr>
        <p:txBody>
          <a:bodyPr wrap="square" rtlCol="0">
            <a:spAutoFit/>
          </a:bodyPr>
          <a:lstStyle/>
          <a:p>
            <a:r>
              <a:rPr lang="en-US" sz="2800" dirty="0">
                <a:hlinkClick r:id="rId4"/>
              </a:rPr>
              <a:t>Accredited Programs Directory (eatrightpro.org)</a:t>
            </a:r>
            <a:endParaRPr lang="en-US" sz="2800" dirty="0"/>
          </a:p>
        </p:txBody>
      </p:sp>
      <p:cxnSp>
        <p:nvCxnSpPr>
          <p:cNvPr id="12" name="Straight Arrow Connector 11">
            <a:extLst>
              <a:ext uri="{FF2B5EF4-FFF2-40B4-BE49-F238E27FC236}">
                <a16:creationId xmlns:a16="http://schemas.microsoft.com/office/drawing/2014/main" id="{C47775CB-80B2-4A30-B8EF-E9F287C97A0B}"/>
              </a:ext>
            </a:extLst>
          </p:cNvPr>
          <p:cNvCxnSpPr/>
          <p:nvPr/>
        </p:nvCxnSpPr>
        <p:spPr>
          <a:xfrm flipH="1">
            <a:off x="6477000" y="3810000"/>
            <a:ext cx="1295400" cy="304800"/>
          </a:xfrm>
          <a:prstGeom prst="straightConnector1">
            <a:avLst/>
          </a:prstGeom>
          <a:ln w="44450">
            <a:tailEnd type="arrow"/>
          </a:ln>
        </p:spPr>
        <p:style>
          <a:lnRef idx="1">
            <a:schemeClr val="accent1"/>
          </a:lnRef>
          <a:fillRef idx="0">
            <a:schemeClr val="accent1"/>
          </a:fillRef>
          <a:effectRef idx="0">
            <a:schemeClr val="accent1"/>
          </a:effectRef>
          <a:fontRef idx="minor">
            <a:schemeClr val="tx1"/>
          </a:fontRef>
        </p:style>
      </p:cxnSp>
      <p:cxnSp>
        <p:nvCxnSpPr>
          <p:cNvPr id="13" name="Straight Arrow Connector 12">
            <a:extLst>
              <a:ext uri="{FF2B5EF4-FFF2-40B4-BE49-F238E27FC236}">
                <a16:creationId xmlns:a16="http://schemas.microsoft.com/office/drawing/2014/main" id="{7B920D80-7526-4A73-B8E0-9B2C487C80EE}"/>
              </a:ext>
            </a:extLst>
          </p:cNvPr>
          <p:cNvCxnSpPr/>
          <p:nvPr/>
        </p:nvCxnSpPr>
        <p:spPr>
          <a:xfrm flipH="1">
            <a:off x="10171748" y="5943600"/>
            <a:ext cx="1295400" cy="304800"/>
          </a:xfrm>
          <a:prstGeom prst="straightConnector1">
            <a:avLst/>
          </a:prstGeom>
          <a:ln w="44450">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5130684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6"/>
          </p:nvPr>
        </p:nvSpPr>
        <p:spPr/>
        <p:txBody>
          <a:bodyPr/>
          <a:lstStyle/>
          <a:p>
            <a:pPr>
              <a:defRPr/>
            </a:pPr>
            <a:fld id="{D2F38E17-A169-4754-BDD3-4FEF2819C89E}" type="slidenum">
              <a:rPr lang="en-US" smtClean="0"/>
              <a:pPr>
                <a:defRPr/>
              </a:pPr>
              <a:t>11</a:t>
            </a:fld>
            <a:endParaRPr lang="en-US" dirty="0"/>
          </a:p>
        </p:txBody>
      </p:sp>
      <p:sp>
        <p:nvSpPr>
          <p:cNvPr id="5" name="Title 4">
            <a:extLst>
              <a:ext uri="{FF2B5EF4-FFF2-40B4-BE49-F238E27FC236}">
                <a16:creationId xmlns:a16="http://schemas.microsoft.com/office/drawing/2014/main" id="{9C3CE7BF-A046-4912-9F09-966A2AA27CCD}"/>
              </a:ext>
            </a:extLst>
          </p:cNvPr>
          <p:cNvSpPr>
            <a:spLocks noGrp="1"/>
          </p:cNvSpPr>
          <p:nvPr>
            <p:ph type="title"/>
          </p:nvPr>
        </p:nvSpPr>
        <p:spPr>
          <a:xfrm>
            <a:off x="304800" y="152400"/>
            <a:ext cx="5791200" cy="563562"/>
          </a:xfrm>
        </p:spPr>
        <p:txBody>
          <a:bodyPr/>
          <a:lstStyle/>
          <a:p>
            <a:r>
              <a:rPr lang="en-US" dirty="0"/>
              <a:t>Registered Dietitian Nutritionist</a:t>
            </a:r>
          </a:p>
        </p:txBody>
      </p:sp>
      <p:sp>
        <p:nvSpPr>
          <p:cNvPr id="13" name="Text Placeholder 2">
            <a:extLst>
              <a:ext uri="{FF2B5EF4-FFF2-40B4-BE49-F238E27FC236}">
                <a16:creationId xmlns:a16="http://schemas.microsoft.com/office/drawing/2014/main" id="{088C6C5F-C028-44FD-A61F-EF1675368C35}"/>
              </a:ext>
            </a:extLst>
          </p:cNvPr>
          <p:cNvSpPr txBox="1">
            <a:spLocks/>
          </p:cNvSpPr>
          <p:nvPr/>
        </p:nvSpPr>
        <p:spPr bwMode="auto">
          <a:xfrm>
            <a:off x="0" y="1143000"/>
            <a:ext cx="7162800" cy="4648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0"/>
              </a:spcBef>
              <a:spcAft>
                <a:spcPct val="0"/>
              </a:spcAft>
              <a:buFont typeface="Arial" pitchFamily="34" charset="0"/>
              <a:defRPr sz="3200" kern="1200">
                <a:solidFill>
                  <a:srgbClr val="39683E"/>
                </a:solidFill>
                <a:latin typeface="Tahoma" pitchFamily="34" charset="0"/>
                <a:ea typeface="+mn-ea"/>
                <a:cs typeface="Tahoma" pitchFamily="34" charset="0"/>
              </a:defRPr>
            </a:lvl1pPr>
            <a:lvl2pPr marL="801688" indent="-344488" algn="l" rtl="0" eaLnBrk="0" fontAlgn="base" hangingPunct="0">
              <a:spcBef>
                <a:spcPct val="0"/>
              </a:spcBef>
              <a:spcAft>
                <a:spcPct val="0"/>
              </a:spcAft>
              <a:buFont typeface="Arial" pitchFamily="34" charset="0"/>
              <a:buChar char="•"/>
              <a:defRPr sz="2800" kern="1200">
                <a:solidFill>
                  <a:srgbClr val="717171"/>
                </a:solidFill>
                <a:latin typeface="Tahoma" pitchFamily="34" charset="0"/>
                <a:ea typeface="+mn-ea"/>
                <a:cs typeface="Tahoma" pitchFamily="34" charset="0"/>
              </a:defRPr>
            </a:lvl2pPr>
            <a:lvl3pPr marL="1258888" indent="-344488" algn="l" rtl="0" eaLnBrk="0" fontAlgn="base" hangingPunct="0">
              <a:spcBef>
                <a:spcPct val="0"/>
              </a:spcBef>
              <a:spcAft>
                <a:spcPct val="0"/>
              </a:spcAft>
              <a:buSzPct val="90000"/>
              <a:buFont typeface="Calibri" pitchFamily="34" charset="0"/>
              <a:buChar char="–"/>
              <a:defRPr sz="2400" kern="1200">
                <a:solidFill>
                  <a:srgbClr val="39683E"/>
                </a:solidFill>
                <a:latin typeface="Tahoma" pitchFamily="34" charset="0"/>
                <a:ea typeface="+mn-ea"/>
                <a:cs typeface="Tahoma" pitchFamily="34" charset="0"/>
              </a:defRPr>
            </a:lvl3pPr>
            <a:lvl4pPr marL="1539875" indent="-168275" algn="l" rtl="0" eaLnBrk="0" fontAlgn="base" hangingPunct="0">
              <a:spcBef>
                <a:spcPct val="0"/>
              </a:spcBef>
              <a:spcAft>
                <a:spcPct val="0"/>
              </a:spcAft>
              <a:buFont typeface="Arial" pitchFamily="34" charset="0"/>
              <a:buChar char="•"/>
              <a:defRPr sz="2000" kern="1200">
                <a:solidFill>
                  <a:srgbClr val="717171"/>
                </a:solidFill>
                <a:latin typeface="Tahoma" pitchFamily="34" charset="0"/>
                <a:ea typeface="+mn-ea"/>
                <a:cs typeface="Tahoma" pitchFamily="34" charset="0"/>
              </a:defRPr>
            </a:lvl4pPr>
            <a:lvl5pPr marL="20574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Tahoma"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458788" lvl="1" indent="0">
              <a:spcAft>
                <a:spcPts val="1800"/>
              </a:spcAft>
              <a:buNone/>
            </a:pPr>
            <a:r>
              <a:rPr lang="en-US" dirty="0">
                <a:solidFill>
                  <a:srgbClr val="667F35"/>
                </a:solidFill>
                <a:effectLst>
                  <a:outerShdw blurRad="38100" dist="38100" dir="2700000" algn="tl">
                    <a:srgbClr val="000000">
                      <a:alpha val="43137"/>
                    </a:srgbClr>
                  </a:outerShdw>
                </a:effectLst>
              </a:rPr>
              <a:t>Education and Professional Requirements</a:t>
            </a:r>
          </a:p>
          <a:p>
            <a:pPr marL="973138" lvl="1" indent="-514350">
              <a:spcAft>
                <a:spcPts val="1800"/>
              </a:spcAft>
              <a:buFont typeface="+mj-lt"/>
              <a:buAutoNum type="arabicParenR" startAt="2"/>
            </a:pPr>
            <a:r>
              <a:rPr lang="en-US" b="1" dirty="0">
                <a:solidFill>
                  <a:srgbClr val="C00000"/>
                </a:solidFill>
              </a:rPr>
              <a:t>Complete an ACEND</a:t>
            </a:r>
            <a:r>
              <a:rPr lang="en-US" b="1" baseline="30000" dirty="0">
                <a:solidFill>
                  <a:srgbClr val="C00000"/>
                </a:solidFill>
              </a:rPr>
              <a:t>®</a:t>
            </a:r>
            <a:r>
              <a:rPr lang="en-US" b="1" dirty="0">
                <a:solidFill>
                  <a:srgbClr val="C00000"/>
                </a:solidFill>
              </a:rPr>
              <a:t>-accredited supervised practice program</a:t>
            </a:r>
            <a:r>
              <a:rPr lang="en-US" dirty="0">
                <a:solidFill>
                  <a:srgbClr val="C00000"/>
                </a:solidFill>
              </a:rPr>
              <a:t> </a:t>
            </a:r>
            <a:r>
              <a:rPr lang="en-US" dirty="0">
                <a:solidFill>
                  <a:schemeClr val="tx1"/>
                </a:solidFill>
              </a:rPr>
              <a:t>at a health-care facility, community agency, or a foodservice corporation or combined with undergraduate or graduate studies.  A typical practice program lasts six to 12 months.</a:t>
            </a:r>
          </a:p>
        </p:txBody>
      </p:sp>
      <p:pic>
        <p:nvPicPr>
          <p:cNvPr id="3" name="Picture 2" descr="Shape, arrow, circle&#10;&#10;Description automatically generated">
            <a:extLst>
              <a:ext uri="{FF2B5EF4-FFF2-40B4-BE49-F238E27FC236}">
                <a16:creationId xmlns:a16="http://schemas.microsoft.com/office/drawing/2014/main" id="{1FA4D846-9FD1-4D09-BA6B-6F0189A9ABD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086600" y="3475038"/>
            <a:ext cx="4876800" cy="2743200"/>
          </a:xfrm>
          <a:prstGeom prst="rect">
            <a:avLst/>
          </a:prstGeom>
        </p:spPr>
      </p:pic>
    </p:spTree>
    <p:extLst>
      <p:ext uri="{BB962C8B-B14F-4D97-AF65-F5344CB8AC3E}">
        <p14:creationId xmlns:p14="http://schemas.microsoft.com/office/powerpoint/2010/main" val="31083636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6"/>
          </p:nvPr>
        </p:nvSpPr>
        <p:spPr/>
        <p:txBody>
          <a:bodyPr/>
          <a:lstStyle/>
          <a:p>
            <a:pPr>
              <a:defRPr/>
            </a:pPr>
            <a:fld id="{D2F38E17-A169-4754-BDD3-4FEF2819C89E}" type="slidenum">
              <a:rPr lang="en-US" smtClean="0"/>
              <a:pPr>
                <a:defRPr/>
              </a:pPr>
              <a:t>12</a:t>
            </a:fld>
            <a:endParaRPr lang="en-US" dirty="0"/>
          </a:p>
        </p:txBody>
      </p:sp>
      <p:sp>
        <p:nvSpPr>
          <p:cNvPr id="5" name="Title 4">
            <a:extLst>
              <a:ext uri="{FF2B5EF4-FFF2-40B4-BE49-F238E27FC236}">
                <a16:creationId xmlns:a16="http://schemas.microsoft.com/office/drawing/2014/main" id="{9C3CE7BF-A046-4912-9F09-966A2AA27CCD}"/>
              </a:ext>
            </a:extLst>
          </p:cNvPr>
          <p:cNvSpPr>
            <a:spLocks noGrp="1"/>
          </p:cNvSpPr>
          <p:nvPr>
            <p:ph type="title"/>
          </p:nvPr>
        </p:nvSpPr>
        <p:spPr>
          <a:xfrm>
            <a:off x="304800" y="152400"/>
            <a:ext cx="5791200" cy="563562"/>
          </a:xfrm>
        </p:spPr>
        <p:txBody>
          <a:bodyPr/>
          <a:lstStyle/>
          <a:p>
            <a:r>
              <a:rPr lang="en-US" dirty="0"/>
              <a:t>Registered Dietitian Nutritionist</a:t>
            </a:r>
          </a:p>
        </p:txBody>
      </p:sp>
      <p:sp>
        <p:nvSpPr>
          <p:cNvPr id="13" name="Text Placeholder 2">
            <a:extLst>
              <a:ext uri="{FF2B5EF4-FFF2-40B4-BE49-F238E27FC236}">
                <a16:creationId xmlns:a16="http://schemas.microsoft.com/office/drawing/2014/main" id="{088C6C5F-C028-44FD-A61F-EF1675368C35}"/>
              </a:ext>
            </a:extLst>
          </p:cNvPr>
          <p:cNvSpPr txBox="1">
            <a:spLocks/>
          </p:cNvSpPr>
          <p:nvPr/>
        </p:nvSpPr>
        <p:spPr bwMode="auto">
          <a:xfrm>
            <a:off x="304800" y="1485900"/>
            <a:ext cx="7239000" cy="3886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0"/>
              </a:spcBef>
              <a:spcAft>
                <a:spcPct val="0"/>
              </a:spcAft>
              <a:buFont typeface="Arial" pitchFamily="34" charset="0"/>
              <a:defRPr sz="3200" kern="1200">
                <a:solidFill>
                  <a:srgbClr val="39683E"/>
                </a:solidFill>
                <a:latin typeface="Tahoma" pitchFamily="34" charset="0"/>
                <a:ea typeface="+mn-ea"/>
                <a:cs typeface="Tahoma" pitchFamily="34" charset="0"/>
              </a:defRPr>
            </a:lvl1pPr>
            <a:lvl2pPr marL="801688" indent="-344488" algn="l" rtl="0" eaLnBrk="0" fontAlgn="base" hangingPunct="0">
              <a:spcBef>
                <a:spcPct val="0"/>
              </a:spcBef>
              <a:spcAft>
                <a:spcPct val="0"/>
              </a:spcAft>
              <a:buFont typeface="Arial" pitchFamily="34" charset="0"/>
              <a:buChar char="•"/>
              <a:defRPr sz="2800" kern="1200">
                <a:solidFill>
                  <a:srgbClr val="717171"/>
                </a:solidFill>
                <a:latin typeface="Tahoma" pitchFamily="34" charset="0"/>
                <a:ea typeface="+mn-ea"/>
                <a:cs typeface="Tahoma" pitchFamily="34" charset="0"/>
              </a:defRPr>
            </a:lvl2pPr>
            <a:lvl3pPr marL="1258888" indent="-344488" algn="l" rtl="0" eaLnBrk="0" fontAlgn="base" hangingPunct="0">
              <a:spcBef>
                <a:spcPct val="0"/>
              </a:spcBef>
              <a:spcAft>
                <a:spcPct val="0"/>
              </a:spcAft>
              <a:buSzPct val="90000"/>
              <a:buFont typeface="Calibri" pitchFamily="34" charset="0"/>
              <a:buChar char="–"/>
              <a:defRPr sz="2400" kern="1200">
                <a:solidFill>
                  <a:srgbClr val="39683E"/>
                </a:solidFill>
                <a:latin typeface="Tahoma" pitchFamily="34" charset="0"/>
                <a:ea typeface="+mn-ea"/>
                <a:cs typeface="Tahoma" pitchFamily="34" charset="0"/>
              </a:defRPr>
            </a:lvl3pPr>
            <a:lvl4pPr marL="1539875" indent="-168275" algn="l" rtl="0" eaLnBrk="0" fontAlgn="base" hangingPunct="0">
              <a:spcBef>
                <a:spcPct val="0"/>
              </a:spcBef>
              <a:spcAft>
                <a:spcPct val="0"/>
              </a:spcAft>
              <a:buFont typeface="Arial" pitchFamily="34" charset="0"/>
              <a:buChar char="•"/>
              <a:defRPr sz="2000" kern="1200">
                <a:solidFill>
                  <a:srgbClr val="717171"/>
                </a:solidFill>
                <a:latin typeface="Tahoma" pitchFamily="34" charset="0"/>
                <a:ea typeface="+mn-ea"/>
                <a:cs typeface="Tahoma" pitchFamily="34" charset="0"/>
              </a:defRPr>
            </a:lvl4pPr>
            <a:lvl5pPr marL="20574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Tahoma"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458788" lvl="1" indent="0">
              <a:spcAft>
                <a:spcPts val="1800"/>
              </a:spcAft>
              <a:buNone/>
            </a:pPr>
            <a:r>
              <a:rPr lang="en-US" dirty="0">
                <a:solidFill>
                  <a:srgbClr val="667F35"/>
                </a:solidFill>
                <a:effectLst>
                  <a:outerShdw blurRad="38100" dist="38100" dir="2700000" algn="tl">
                    <a:srgbClr val="000000">
                      <a:alpha val="43137"/>
                    </a:srgbClr>
                  </a:outerShdw>
                </a:effectLst>
              </a:rPr>
              <a:t>Education and Professional Requirements</a:t>
            </a:r>
          </a:p>
          <a:p>
            <a:pPr marL="973138" lvl="1" indent="-514350">
              <a:spcAft>
                <a:spcPts val="1800"/>
              </a:spcAft>
              <a:buFont typeface="+mj-lt"/>
              <a:buAutoNum type="arabicParenR" startAt="3"/>
            </a:pPr>
            <a:r>
              <a:rPr lang="en-US" b="1" dirty="0">
                <a:solidFill>
                  <a:srgbClr val="C00000"/>
                </a:solidFill>
              </a:rPr>
              <a:t>Pass a national examination</a:t>
            </a:r>
            <a:r>
              <a:rPr lang="en-US" b="1" dirty="0"/>
              <a:t> </a:t>
            </a:r>
            <a:r>
              <a:rPr lang="en-US" dirty="0">
                <a:solidFill>
                  <a:schemeClr val="tx1"/>
                </a:solidFill>
              </a:rPr>
              <a:t>administered by the Commission on Dietetic Registration (CDR).  For more information about the examination, refer to CDR’s website at www.cdrnet.org.</a:t>
            </a:r>
          </a:p>
          <a:p>
            <a:pPr marL="973138" lvl="1" indent="-514350"/>
            <a:endParaRPr lang="en-US" sz="2600" dirty="0"/>
          </a:p>
        </p:txBody>
      </p:sp>
      <p:pic>
        <p:nvPicPr>
          <p:cNvPr id="3" name="Picture 2">
            <a:extLst>
              <a:ext uri="{FF2B5EF4-FFF2-40B4-BE49-F238E27FC236}">
                <a16:creationId xmlns:a16="http://schemas.microsoft.com/office/drawing/2014/main" id="{66FFA85E-0159-4E12-9600-ED2B03CAA868}"/>
              </a:ext>
            </a:extLst>
          </p:cNvPr>
          <p:cNvPicPr>
            <a:picLocks noChangeAspect="1"/>
          </p:cNvPicPr>
          <p:nvPr/>
        </p:nvPicPr>
        <p:blipFill>
          <a:blip r:embed="rId3"/>
          <a:stretch>
            <a:fillRect/>
          </a:stretch>
        </p:blipFill>
        <p:spPr>
          <a:xfrm>
            <a:off x="8565356" y="2393156"/>
            <a:ext cx="2636044" cy="3550444"/>
          </a:xfrm>
          <a:prstGeom prst="rect">
            <a:avLst/>
          </a:prstGeom>
        </p:spPr>
      </p:pic>
    </p:spTree>
    <p:extLst>
      <p:ext uri="{BB962C8B-B14F-4D97-AF65-F5344CB8AC3E}">
        <p14:creationId xmlns:p14="http://schemas.microsoft.com/office/powerpoint/2010/main" val="250993308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6"/>
          </p:nvPr>
        </p:nvSpPr>
        <p:spPr/>
        <p:txBody>
          <a:bodyPr/>
          <a:lstStyle/>
          <a:p>
            <a:pPr>
              <a:defRPr/>
            </a:pPr>
            <a:fld id="{D2F38E17-A169-4754-BDD3-4FEF2819C89E}" type="slidenum">
              <a:rPr lang="en-US" smtClean="0"/>
              <a:pPr>
                <a:defRPr/>
              </a:pPr>
              <a:t>13</a:t>
            </a:fld>
            <a:endParaRPr lang="en-US" dirty="0"/>
          </a:p>
        </p:txBody>
      </p:sp>
      <p:sp>
        <p:nvSpPr>
          <p:cNvPr id="5" name="Title 4">
            <a:extLst>
              <a:ext uri="{FF2B5EF4-FFF2-40B4-BE49-F238E27FC236}">
                <a16:creationId xmlns:a16="http://schemas.microsoft.com/office/drawing/2014/main" id="{9C3CE7BF-A046-4912-9F09-966A2AA27CCD}"/>
              </a:ext>
            </a:extLst>
          </p:cNvPr>
          <p:cNvSpPr>
            <a:spLocks noGrp="1"/>
          </p:cNvSpPr>
          <p:nvPr>
            <p:ph type="title"/>
          </p:nvPr>
        </p:nvSpPr>
        <p:spPr>
          <a:xfrm>
            <a:off x="304800" y="152400"/>
            <a:ext cx="5791200" cy="563562"/>
          </a:xfrm>
        </p:spPr>
        <p:txBody>
          <a:bodyPr/>
          <a:lstStyle/>
          <a:p>
            <a:r>
              <a:rPr lang="en-US" dirty="0"/>
              <a:t>Registered Dietitian Nutritionist</a:t>
            </a:r>
          </a:p>
        </p:txBody>
      </p:sp>
      <p:sp>
        <p:nvSpPr>
          <p:cNvPr id="13" name="Text Placeholder 2">
            <a:extLst>
              <a:ext uri="{FF2B5EF4-FFF2-40B4-BE49-F238E27FC236}">
                <a16:creationId xmlns:a16="http://schemas.microsoft.com/office/drawing/2014/main" id="{088C6C5F-C028-44FD-A61F-EF1675368C35}"/>
              </a:ext>
            </a:extLst>
          </p:cNvPr>
          <p:cNvSpPr txBox="1">
            <a:spLocks/>
          </p:cNvSpPr>
          <p:nvPr/>
        </p:nvSpPr>
        <p:spPr bwMode="auto">
          <a:xfrm>
            <a:off x="76200" y="1143000"/>
            <a:ext cx="9550400" cy="1828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0"/>
              </a:spcBef>
              <a:spcAft>
                <a:spcPct val="0"/>
              </a:spcAft>
              <a:buFont typeface="Arial" pitchFamily="34" charset="0"/>
              <a:defRPr sz="3200" kern="1200">
                <a:solidFill>
                  <a:srgbClr val="39683E"/>
                </a:solidFill>
                <a:latin typeface="Tahoma" pitchFamily="34" charset="0"/>
                <a:ea typeface="+mn-ea"/>
                <a:cs typeface="Tahoma" pitchFamily="34" charset="0"/>
              </a:defRPr>
            </a:lvl1pPr>
            <a:lvl2pPr marL="801688" indent="-344488" algn="l" rtl="0" eaLnBrk="0" fontAlgn="base" hangingPunct="0">
              <a:spcBef>
                <a:spcPct val="0"/>
              </a:spcBef>
              <a:spcAft>
                <a:spcPct val="0"/>
              </a:spcAft>
              <a:buFont typeface="Arial" pitchFamily="34" charset="0"/>
              <a:buChar char="•"/>
              <a:defRPr sz="2800" kern="1200">
                <a:solidFill>
                  <a:srgbClr val="717171"/>
                </a:solidFill>
                <a:latin typeface="Tahoma" pitchFamily="34" charset="0"/>
                <a:ea typeface="+mn-ea"/>
                <a:cs typeface="Tahoma" pitchFamily="34" charset="0"/>
              </a:defRPr>
            </a:lvl2pPr>
            <a:lvl3pPr marL="1258888" indent="-344488" algn="l" rtl="0" eaLnBrk="0" fontAlgn="base" hangingPunct="0">
              <a:spcBef>
                <a:spcPct val="0"/>
              </a:spcBef>
              <a:spcAft>
                <a:spcPct val="0"/>
              </a:spcAft>
              <a:buSzPct val="90000"/>
              <a:buFont typeface="Calibri" pitchFamily="34" charset="0"/>
              <a:buChar char="–"/>
              <a:defRPr sz="2400" kern="1200">
                <a:solidFill>
                  <a:srgbClr val="39683E"/>
                </a:solidFill>
                <a:latin typeface="Tahoma" pitchFamily="34" charset="0"/>
                <a:ea typeface="+mn-ea"/>
                <a:cs typeface="Tahoma" pitchFamily="34" charset="0"/>
              </a:defRPr>
            </a:lvl3pPr>
            <a:lvl4pPr marL="1539875" indent="-168275" algn="l" rtl="0" eaLnBrk="0" fontAlgn="base" hangingPunct="0">
              <a:spcBef>
                <a:spcPct val="0"/>
              </a:spcBef>
              <a:spcAft>
                <a:spcPct val="0"/>
              </a:spcAft>
              <a:buFont typeface="Arial" pitchFamily="34" charset="0"/>
              <a:buChar char="•"/>
              <a:defRPr sz="2000" kern="1200">
                <a:solidFill>
                  <a:srgbClr val="717171"/>
                </a:solidFill>
                <a:latin typeface="Tahoma" pitchFamily="34" charset="0"/>
                <a:ea typeface="+mn-ea"/>
                <a:cs typeface="Tahoma" pitchFamily="34" charset="0"/>
              </a:defRPr>
            </a:lvl4pPr>
            <a:lvl5pPr marL="20574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Tahoma"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458788" lvl="1" indent="0">
              <a:spcAft>
                <a:spcPts val="1800"/>
              </a:spcAft>
              <a:buNone/>
            </a:pPr>
            <a:r>
              <a:rPr lang="en-US" dirty="0">
                <a:solidFill>
                  <a:srgbClr val="667F35"/>
                </a:solidFill>
                <a:effectLst>
                  <a:outerShdw blurRad="38100" dist="38100" dir="2700000" algn="tl">
                    <a:srgbClr val="000000">
                      <a:alpha val="43137"/>
                    </a:srgbClr>
                  </a:outerShdw>
                </a:effectLst>
              </a:rPr>
              <a:t>Education and Professional Requirements</a:t>
            </a:r>
          </a:p>
          <a:p>
            <a:pPr marL="973138" lvl="1" indent="-514350">
              <a:spcAft>
                <a:spcPts val="1800"/>
              </a:spcAft>
              <a:buFont typeface="+mj-lt"/>
              <a:buAutoNum type="arabicParenR" startAt="4"/>
            </a:pPr>
            <a:r>
              <a:rPr lang="en-US" b="1" dirty="0">
                <a:solidFill>
                  <a:srgbClr val="C00000"/>
                </a:solidFill>
              </a:rPr>
              <a:t>Complete continuing professional educational requirements </a:t>
            </a:r>
            <a:r>
              <a:rPr lang="en-US" dirty="0">
                <a:solidFill>
                  <a:schemeClr val="tx1"/>
                </a:solidFill>
              </a:rPr>
              <a:t>to maintain registration.</a:t>
            </a:r>
          </a:p>
          <a:p>
            <a:pPr marL="973138" lvl="1" indent="-514350"/>
            <a:endParaRPr lang="en-US" sz="2600" dirty="0"/>
          </a:p>
        </p:txBody>
      </p:sp>
      <p:pic>
        <p:nvPicPr>
          <p:cNvPr id="3" name="Picture 2" descr="Graphical user interface, application, website&#10;&#10;Description automatically generated">
            <a:extLst>
              <a:ext uri="{FF2B5EF4-FFF2-40B4-BE49-F238E27FC236}">
                <a16:creationId xmlns:a16="http://schemas.microsoft.com/office/drawing/2014/main" id="{8FD99632-7230-4B49-9DD1-1BD5EFDA9DE7}"/>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6438900" y="2895607"/>
            <a:ext cx="1790700" cy="1447793"/>
          </a:xfrm>
          <a:prstGeom prst="rect">
            <a:avLst/>
          </a:prstGeom>
        </p:spPr>
      </p:pic>
      <p:pic>
        <p:nvPicPr>
          <p:cNvPr id="7" name="Picture 6" descr="A group of people in front of a stage&#10;&#10;Description automatically generated with low confidence">
            <a:extLst>
              <a:ext uri="{FF2B5EF4-FFF2-40B4-BE49-F238E27FC236}">
                <a16:creationId xmlns:a16="http://schemas.microsoft.com/office/drawing/2014/main" id="{F5C6E0F2-ACD0-4736-8B27-0E7CD11ADD3D}"/>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620000" y="4267200"/>
            <a:ext cx="4267200" cy="2133600"/>
          </a:xfrm>
          <a:prstGeom prst="rect">
            <a:avLst/>
          </a:prstGeom>
        </p:spPr>
      </p:pic>
      <p:pic>
        <p:nvPicPr>
          <p:cNvPr id="9" name="Picture 8" descr="Shape&#10;&#10;Description automatically generated with medium confidence">
            <a:extLst>
              <a:ext uri="{FF2B5EF4-FFF2-40B4-BE49-F238E27FC236}">
                <a16:creationId xmlns:a16="http://schemas.microsoft.com/office/drawing/2014/main" id="{D931105F-A33E-420E-A2FA-A8493143AC10}"/>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610600" y="1371600"/>
            <a:ext cx="3048000" cy="2200275"/>
          </a:xfrm>
          <a:prstGeom prst="rect">
            <a:avLst/>
          </a:prstGeom>
        </p:spPr>
      </p:pic>
      <p:pic>
        <p:nvPicPr>
          <p:cNvPr id="11" name="Picture 10" descr="A group of people sitting together&#10;&#10;Description automatically generated with low confidence">
            <a:extLst>
              <a:ext uri="{FF2B5EF4-FFF2-40B4-BE49-F238E27FC236}">
                <a16:creationId xmlns:a16="http://schemas.microsoft.com/office/drawing/2014/main" id="{1617DBED-23AE-4B80-B65E-6C3D26E70218}"/>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57200" y="3163396"/>
            <a:ext cx="3657600" cy="3017520"/>
          </a:xfrm>
          <a:prstGeom prst="rect">
            <a:avLst/>
          </a:prstGeom>
        </p:spPr>
      </p:pic>
      <p:pic>
        <p:nvPicPr>
          <p:cNvPr id="1026" name="Picture 2">
            <a:extLst>
              <a:ext uri="{FF2B5EF4-FFF2-40B4-BE49-F238E27FC236}">
                <a16:creationId xmlns:a16="http://schemas.microsoft.com/office/drawing/2014/main" id="{314447D9-6FF9-4648-A83E-B4A7BAD90CD9}"/>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495800" y="4184904"/>
            <a:ext cx="1629461" cy="213969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5752687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6"/>
          </p:nvPr>
        </p:nvSpPr>
        <p:spPr/>
        <p:txBody>
          <a:bodyPr/>
          <a:lstStyle/>
          <a:p>
            <a:pPr>
              <a:defRPr/>
            </a:pPr>
            <a:fld id="{D2F38E17-A169-4754-BDD3-4FEF2819C89E}" type="slidenum">
              <a:rPr lang="en-US" smtClean="0"/>
              <a:pPr>
                <a:defRPr/>
              </a:pPr>
              <a:t>14</a:t>
            </a:fld>
            <a:endParaRPr lang="en-US" dirty="0"/>
          </a:p>
        </p:txBody>
      </p:sp>
      <p:sp>
        <p:nvSpPr>
          <p:cNvPr id="5" name="Title 4">
            <a:extLst>
              <a:ext uri="{FF2B5EF4-FFF2-40B4-BE49-F238E27FC236}">
                <a16:creationId xmlns:a16="http://schemas.microsoft.com/office/drawing/2014/main" id="{9C3CE7BF-A046-4912-9F09-966A2AA27CCD}"/>
              </a:ext>
            </a:extLst>
          </p:cNvPr>
          <p:cNvSpPr>
            <a:spLocks noGrp="1"/>
          </p:cNvSpPr>
          <p:nvPr>
            <p:ph type="title"/>
          </p:nvPr>
        </p:nvSpPr>
        <p:spPr>
          <a:xfrm>
            <a:off x="304800" y="152400"/>
            <a:ext cx="5791200" cy="563562"/>
          </a:xfrm>
        </p:spPr>
        <p:txBody>
          <a:bodyPr/>
          <a:lstStyle/>
          <a:p>
            <a:r>
              <a:rPr lang="en-US" dirty="0"/>
              <a:t>Registered Dietitian Nutritionist</a:t>
            </a:r>
          </a:p>
        </p:txBody>
      </p:sp>
      <p:sp>
        <p:nvSpPr>
          <p:cNvPr id="13" name="Text Placeholder 2">
            <a:extLst>
              <a:ext uri="{FF2B5EF4-FFF2-40B4-BE49-F238E27FC236}">
                <a16:creationId xmlns:a16="http://schemas.microsoft.com/office/drawing/2014/main" id="{088C6C5F-C028-44FD-A61F-EF1675368C35}"/>
              </a:ext>
            </a:extLst>
          </p:cNvPr>
          <p:cNvSpPr txBox="1">
            <a:spLocks/>
          </p:cNvSpPr>
          <p:nvPr/>
        </p:nvSpPr>
        <p:spPr bwMode="auto">
          <a:xfrm>
            <a:off x="0" y="1066800"/>
            <a:ext cx="8915400" cy="5257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0"/>
              </a:spcBef>
              <a:spcAft>
                <a:spcPct val="0"/>
              </a:spcAft>
              <a:buFont typeface="Arial" pitchFamily="34" charset="0"/>
              <a:defRPr sz="3200" kern="1200">
                <a:solidFill>
                  <a:srgbClr val="39683E"/>
                </a:solidFill>
                <a:latin typeface="Tahoma" pitchFamily="34" charset="0"/>
                <a:ea typeface="+mn-ea"/>
                <a:cs typeface="Tahoma" pitchFamily="34" charset="0"/>
              </a:defRPr>
            </a:lvl1pPr>
            <a:lvl2pPr marL="801688" indent="-344488" algn="l" rtl="0" eaLnBrk="0" fontAlgn="base" hangingPunct="0">
              <a:spcBef>
                <a:spcPct val="0"/>
              </a:spcBef>
              <a:spcAft>
                <a:spcPct val="0"/>
              </a:spcAft>
              <a:buFont typeface="Arial" pitchFamily="34" charset="0"/>
              <a:buChar char="•"/>
              <a:defRPr sz="2800" kern="1200">
                <a:solidFill>
                  <a:srgbClr val="717171"/>
                </a:solidFill>
                <a:latin typeface="Tahoma" pitchFamily="34" charset="0"/>
                <a:ea typeface="+mn-ea"/>
                <a:cs typeface="Tahoma" pitchFamily="34" charset="0"/>
              </a:defRPr>
            </a:lvl2pPr>
            <a:lvl3pPr marL="1258888" indent="-344488" algn="l" rtl="0" eaLnBrk="0" fontAlgn="base" hangingPunct="0">
              <a:spcBef>
                <a:spcPct val="0"/>
              </a:spcBef>
              <a:spcAft>
                <a:spcPct val="0"/>
              </a:spcAft>
              <a:buSzPct val="90000"/>
              <a:buFont typeface="Calibri" pitchFamily="34" charset="0"/>
              <a:buChar char="–"/>
              <a:defRPr sz="2400" kern="1200">
                <a:solidFill>
                  <a:srgbClr val="39683E"/>
                </a:solidFill>
                <a:latin typeface="Tahoma" pitchFamily="34" charset="0"/>
                <a:ea typeface="+mn-ea"/>
                <a:cs typeface="Tahoma" pitchFamily="34" charset="0"/>
              </a:defRPr>
            </a:lvl3pPr>
            <a:lvl4pPr marL="1539875" indent="-168275" algn="l" rtl="0" eaLnBrk="0" fontAlgn="base" hangingPunct="0">
              <a:spcBef>
                <a:spcPct val="0"/>
              </a:spcBef>
              <a:spcAft>
                <a:spcPct val="0"/>
              </a:spcAft>
              <a:buFont typeface="Arial" pitchFamily="34" charset="0"/>
              <a:buChar char="•"/>
              <a:defRPr sz="2000" kern="1200">
                <a:solidFill>
                  <a:srgbClr val="717171"/>
                </a:solidFill>
                <a:latin typeface="Tahoma" pitchFamily="34" charset="0"/>
                <a:ea typeface="+mn-ea"/>
                <a:cs typeface="Tahoma" pitchFamily="34" charset="0"/>
              </a:defRPr>
            </a:lvl4pPr>
            <a:lvl5pPr marL="20574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Tahoma"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458788" lvl="1" indent="0">
              <a:spcAft>
                <a:spcPts val="1200"/>
              </a:spcAft>
              <a:buNone/>
            </a:pPr>
            <a:r>
              <a:rPr lang="en-US" dirty="0">
                <a:solidFill>
                  <a:srgbClr val="667F35"/>
                </a:solidFill>
                <a:effectLst>
                  <a:outerShdw blurRad="38100" dist="38100" dir="2700000" algn="tl">
                    <a:srgbClr val="000000">
                      <a:alpha val="43137"/>
                    </a:srgbClr>
                  </a:outerShdw>
                </a:effectLst>
              </a:rPr>
              <a:t>Additional Certifications</a:t>
            </a:r>
          </a:p>
          <a:p>
            <a:pPr marL="973138" lvl="1" indent="-514350">
              <a:spcAft>
                <a:spcPts val="1200"/>
              </a:spcAft>
            </a:pPr>
            <a:r>
              <a:rPr lang="en-US" b="1" dirty="0">
                <a:solidFill>
                  <a:srgbClr val="C00000"/>
                </a:solidFill>
              </a:rPr>
              <a:t>Some hold additional certifications in specialized area of practice.  </a:t>
            </a:r>
          </a:p>
          <a:p>
            <a:pPr marL="973138" lvl="1" indent="-514350">
              <a:spcAft>
                <a:spcPts val="1200"/>
              </a:spcAft>
            </a:pPr>
            <a:r>
              <a:rPr lang="en-US" dirty="0">
                <a:solidFill>
                  <a:schemeClr val="tx1"/>
                </a:solidFill>
              </a:rPr>
              <a:t>These certifications are awarded through CDR and/or other medical and nutrition organizations.  </a:t>
            </a:r>
          </a:p>
          <a:p>
            <a:pPr marL="973138" lvl="1" indent="-514350">
              <a:spcAft>
                <a:spcPts val="1200"/>
              </a:spcAft>
            </a:pPr>
            <a:r>
              <a:rPr lang="en-US" dirty="0">
                <a:solidFill>
                  <a:schemeClr val="tx1"/>
                </a:solidFill>
              </a:rPr>
              <a:t>These certifications are recognized within the profession but are not required.  </a:t>
            </a:r>
          </a:p>
          <a:p>
            <a:pPr marL="973138" lvl="1" indent="-514350">
              <a:spcAft>
                <a:spcPts val="1200"/>
              </a:spcAft>
            </a:pPr>
            <a:r>
              <a:rPr lang="en-US" dirty="0">
                <a:solidFill>
                  <a:schemeClr val="tx1"/>
                </a:solidFill>
              </a:rPr>
              <a:t>Some certifications include pediatric nutrition, renal nutrition, sports dietetics, nutrition support and diabetes education.</a:t>
            </a:r>
            <a:endParaRPr lang="en-US" sz="2600" dirty="0">
              <a:solidFill>
                <a:schemeClr val="tx1"/>
              </a:solidFill>
            </a:endParaRPr>
          </a:p>
        </p:txBody>
      </p:sp>
      <p:pic>
        <p:nvPicPr>
          <p:cNvPr id="3" name="Picture 2">
            <a:extLst>
              <a:ext uri="{FF2B5EF4-FFF2-40B4-BE49-F238E27FC236}">
                <a16:creationId xmlns:a16="http://schemas.microsoft.com/office/drawing/2014/main" id="{0614EB68-A56B-4FA5-92BD-56E0921B074E}"/>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9255484" y="2987044"/>
            <a:ext cx="2631716" cy="3337556"/>
          </a:xfrm>
          <a:prstGeom prst="rect">
            <a:avLst/>
          </a:prstGeom>
        </p:spPr>
      </p:pic>
    </p:spTree>
    <p:extLst>
      <p:ext uri="{BB962C8B-B14F-4D97-AF65-F5344CB8AC3E}">
        <p14:creationId xmlns:p14="http://schemas.microsoft.com/office/powerpoint/2010/main" val="244043110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6"/>
          </p:nvPr>
        </p:nvSpPr>
        <p:spPr/>
        <p:txBody>
          <a:bodyPr/>
          <a:lstStyle/>
          <a:p>
            <a:pPr>
              <a:defRPr/>
            </a:pPr>
            <a:fld id="{D2F38E17-A169-4754-BDD3-4FEF2819C89E}" type="slidenum">
              <a:rPr lang="en-US" smtClean="0"/>
              <a:pPr>
                <a:defRPr/>
              </a:pPr>
              <a:t>15</a:t>
            </a:fld>
            <a:endParaRPr lang="en-US" dirty="0"/>
          </a:p>
        </p:txBody>
      </p:sp>
      <p:sp>
        <p:nvSpPr>
          <p:cNvPr id="5" name="Title 4">
            <a:extLst>
              <a:ext uri="{FF2B5EF4-FFF2-40B4-BE49-F238E27FC236}">
                <a16:creationId xmlns:a16="http://schemas.microsoft.com/office/drawing/2014/main" id="{9C3CE7BF-A046-4912-9F09-966A2AA27CCD}"/>
              </a:ext>
            </a:extLst>
          </p:cNvPr>
          <p:cNvSpPr>
            <a:spLocks noGrp="1"/>
          </p:cNvSpPr>
          <p:nvPr>
            <p:ph type="title"/>
          </p:nvPr>
        </p:nvSpPr>
        <p:spPr>
          <a:xfrm>
            <a:off x="304800" y="152400"/>
            <a:ext cx="5791200" cy="563562"/>
          </a:xfrm>
        </p:spPr>
        <p:txBody>
          <a:bodyPr/>
          <a:lstStyle/>
          <a:p>
            <a:r>
              <a:rPr lang="en-US" dirty="0"/>
              <a:t>Registered Dietitian Nutritionist</a:t>
            </a:r>
          </a:p>
        </p:txBody>
      </p:sp>
      <p:sp>
        <p:nvSpPr>
          <p:cNvPr id="13" name="Text Placeholder 2">
            <a:extLst>
              <a:ext uri="{FF2B5EF4-FFF2-40B4-BE49-F238E27FC236}">
                <a16:creationId xmlns:a16="http://schemas.microsoft.com/office/drawing/2014/main" id="{088C6C5F-C028-44FD-A61F-EF1675368C35}"/>
              </a:ext>
            </a:extLst>
          </p:cNvPr>
          <p:cNvSpPr txBox="1">
            <a:spLocks/>
          </p:cNvSpPr>
          <p:nvPr/>
        </p:nvSpPr>
        <p:spPr bwMode="auto">
          <a:xfrm>
            <a:off x="152400" y="1227099"/>
            <a:ext cx="7696200" cy="4945101"/>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0"/>
              </a:spcBef>
              <a:spcAft>
                <a:spcPct val="0"/>
              </a:spcAft>
              <a:buFont typeface="Arial" pitchFamily="34" charset="0"/>
              <a:defRPr sz="3200" kern="1200">
                <a:solidFill>
                  <a:srgbClr val="39683E"/>
                </a:solidFill>
                <a:latin typeface="Tahoma" pitchFamily="34" charset="0"/>
                <a:ea typeface="+mn-ea"/>
                <a:cs typeface="Tahoma" pitchFamily="34" charset="0"/>
              </a:defRPr>
            </a:lvl1pPr>
            <a:lvl2pPr marL="801688" indent="-344488" algn="l" rtl="0" eaLnBrk="0" fontAlgn="base" hangingPunct="0">
              <a:spcBef>
                <a:spcPct val="0"/>
              </a:spcBef>
              <a:spcAft>
                <a:spcPct val="0"/>
              </a:spcAft>
              <a:buFont typeface="Arial" pitchFamily="34" charset="0"/>
              <a:buChar char="•"/>
              <a:defRPr sz="2800" kern="1200">
                <a:solidFill>
                  <a:srgbClr val="717171"/>
                </a:solidFill>
                <a:latin typeface="Tahoma" pitchFamily="34" charset="0"/>
                <a:ea typeface="+mn-ea"/>
                <a:cs typeface="Tahoma" pitchFamily="34" charset="0"/>
              </a:defRPr>
            </a:lvl2pPr>
            <a:lvl3pPr marL="1258888" indent="-344488" algn="l" rtl="0" eaLnBrk="0" fontAlgn="base" hangingPunct="0">
              <a:spcBef>
                <a:spcPct val="0"/>
              </a:spcBef>
              <a:spcAft>
                <a:spcPct val="0"/>
              </a:spcAft>
              <a:buSzPct val="90000"/>
              <a:buFont typeface="Calibri" pitchFamily="34" charset="0"/>
              <a:buChar char="–"/>
              <a:defRPr sz="2400" kern="1200">
                <a:solidFill>
                  <a:srgbClr val="39683E"/>
                </a:solidFill>
                <a:latin typeface="Tahoma" pitchFamily="34" charset="0"/>
                <a:ea typeface="+mn-ea"/>
                <a:cs typeface="Tahoma" pitchFamily="34" charset="0"/>
              </a:defRPr>
            </a:lvl3pPr>
            <a:lvl4pPr marL="1539875" indent="-168275" algn="l" rtl="0" eaLnBrk="0" fontAlgn="base" hangingPunct="0">
              <a:spcBef>
                <a:spcPct val="0"/>
              </a:spcBef>
              <a:spcAft>
                <a:spcPct val="0"/>
              </a:spcAft>
              <a:buFont typeface="Arial" pitchFamily="34" charset="0"/>
              <a:buChar char="•"/>
              <a:defRPr sz="2000" kern="1200">
                <a:solidFill>
                  <a:srgbClr val="717171"/>
                </a:solidFill>
                <a:latin typeface="Tahoma" pitchFamily="34" charset="0"/>
                <a:ea typeface="+mn-ea"/>
                <a:cs typeface="Tahoma" pitchFamily="34" charset="0"/>
              </a:defRPr>
            </a:lvl4pPr>
            <a:lvl5pPr marL="20574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Tahoma"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458788" lvl="1" indent="0">
              <a:spcAft>
                <a:spcPts val="1200"/>
              </a:spcAft>
              <a:buNone/>
            </a:pPr>
            <a:r>
              <a:rPr lang="en-US" dirty="0">
                <a:solidFill>
                  <a:srgbClr val="667F35"/>
                </a:solidFill>
                <a:effectLst>
                  <a:outerShdw blurRad="38100" dist="38100" dir="2700000" algn="tl">
                    <a:srgbClr val="000000">
                      <a:alpha val="43137"/>
                    </a:srgbClr>
                  </a:outerShdw>
                </a:effectLst>
              </a:rPr>
              <a:t>Salaries and Job Outlook</a:t>
            </a:r>
          </a:p>
          <a:p>
            <a:pPr marL="973138" lvl="1" indent="-514350">
              <a:spcAft>
                <a:spcPts val="1200"/>
              </a:spcAft>
            </a:pPr>
            <a:r>
              <a:rPr lang="en-US" dirty="0">
                <a:solidFill>
                  <a:schemeClr val="tx1"/>
                </a:solidFill>
              </a:rPr>
              <a:t>Median full-time salary $68,600 per year</a:t>
            </a:r>
          </a:p>
          <a:p>
            <a:pPr marL="973138" lvl="1" indent="-514350">
              <a:spcAft>
                <a:spcPts val="1200"/>
              </a:spcAft>
            </a:pPr>
            <a:r>
              <a:rPr lang="en-US" dirty="0">
                <a:solidFill>
                  <a:schemeClr val="tx1"/>
                </a:solidFill>
              </a:rPr>
              <a:t>Salaries increase with years of experience</a:t>
            </a:r>
          </a:p>
          <a:p>
            <a:pPr marL="973138" lvl="1" indent="-514350">
              <a:spcAft>
                <a:spcPts val="1200"/>
              </a:spcAft>
            </a:pPr>
            <a:r>
              <a:rPr lang="en-US" dirty="0">
                <a:solidFill>
                  <a:schemeClr val="tx1"/>
                </a:solidFill>
              </a:rPr>
              <a:t>Those in management and business may earn more than $90,000 per year</a:t>
            </a:r>
          </a:p>
          <a:p>
            <a:pPr marL="973138" lvl="1" indent="-514350">
              <a:spcAft>
                <a:spcPts val="1200"/>
              </a:spcAft>
            </a:pPr>
            <a:r>
              <a:rPr lang="en-US" dirty="0">
                <a:solidFill>
                  <a:schemeClr val="tx1"/>
                </a:solidFill>
              </a:rPr>
              <a:t>Employment projected to grow 8% from 2019 to 2029, much faster than average for all occupations</a:t>
            </a:r>
          </a:p>
        </p:txBody>
      </p:sp>
      <p:pic>
        <p:nvPicPr>
          <p:cNvPr id="3" name="Picture 2" descr="Graphical user interface&#10;&#10;Description automatically generated with medium confidence">
            <a:extLst>
              <a:ext uri="{FF2B5EF4-FFF2-40B4-BE49-F238E27FC236}">
                <a16:creationId xmlns:a16="http://schemas.microsoft.com/office/drawing/2014/main" id="{A9009100-DEA8-4DDE-99AA-DE6184AC5CB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534400" y="914400"/>
            <a:ext cx="2926080" cy="2045208"/>
          </a:xfrm>
          <a:prstGeom prst="rect">
            <a:avLst/>
          </a:prstGeom>
        </p:spPr>
      </p:pic>
      <p:pic>
        <p:nvPicPr>
          <p:cNvPr id="12" name="Picture 11" descr="Graphical user interface&#10;&#10;Description automatically generated">
            <a:extLst>
              <a:ext uri="{FF2B5EF4-FFF2-40B4-BE49-F238E27FC236}">
                <a16:creationId xmlns:a16="http://schemas.microsoft.com/office/drawing/2014/main" id="{C44FC788-E755-4471-BC71-E0301FB386D6}"/>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a:stretch/>
        </p:blipFill>
        <p:spPr>
          <a:xfrm>
            <a:off x="8229600" y="2999176"/>
            <a:ext cx="3429000" cy="3231356"/>
          </a:xfrm>
          <a:prstGeom prst="rect">
            <a:avLst/>
          </a:prstGeom>
        </p:spPr>
      </p:pic>
    </p:spTree>
    <p:extLst>
      <p:ext uri="{BB962C8B-B14F-4D97-AF65-F5344CB8AC3E}">
        <p14:creationId xmlns:p14="http://schemas.microsoft.com/office/powerpoint/2010/main" val="152442911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6"/>
          </p:nvPr>
        </p:nvSpPr>
        <p:spPr/>
        <p:txBody>
          <a:bodyPr/>
          <a:lstStyle/>
          <a:p>
            <a:pPr>
              <a:defRPr/>
            </a:pPr>
            <a:fld id="{D2F38E17-A169-4754-BDD3-4FEF2819C89E}" type="slidenum">
              <a:rPr lang="en-US" smtClean="0"/>
              <a:pPr>
                <a:defRPr/>
              </a:pPr>
              <a:t>16</a:t>
            </a:fld>
            <a:endParaRPr lang="en-US" dirty="0"/>
          </a:p>
        </p:txBody>
      </p:sp>
      <p:sp>
        <p:nvSpPr>
          <p:cNvPr id="5" name="Title 4">
            <a:extLst>
              <a:ext uri="{FF2B5EF4-FFF2-40B4-BE49-F238E27FC236}">
                <a16:creationId xmlns:a16="http://schemas.microsoft.com/office/drawing/2014/main" id="{9C3CE7BF-A046-4912-9F09-966A2AA27CCD}"/>
              </a:ext>
            </a:extLst>
          </p:cNvPr>
          <p:cNvSpPr>
            <a:spLocks noGrp="1"/>
          </p:cNvSpPr>
          <p:nvPr>
            <p:ph type="title"/>
          </p:nvPr>
        </p:nvSpPr>
        <p:spPr>
          <a:xfrm>
            <a:off x="228600" y="198438"/>
            <a:ext cx="8001000" cy="563562"/>
          </a:xfrm>
        </p:spPr>
        <p:txBody>
          <a:bodyPr/>
          <a:lstStyle/>
          <a:p>
            <a:r>
              <a:rPr lang="en-US" dirty="0">
                <a:solidFill>
                  <a:srgbClr val="C00000"/>
                </a:solidFill>
              </a:rPr>
              <a:t>Nutrition and Dietetic Technicians, Registered</a:t>
            </a:r>
          </a:p>
        </p:txBody>
      </p:sp>
      <p:sp>
        <p:nvSpPr>
          <p:cNvPr id="13" name="Text Placeholder 2">
            <a:extLst>
              <a:ext uri="{FF2B5EF4-FFF2-40B4-BE49-F238E27FC236}">
                <a16:creationId xmlns:a16="http://schemas.microsoft.com/office/drawing/2014/main" id="{088C6C5F-C028-44FD-A61F-EF1675368C35}"/>
              </a:ext>
            </a:extLst>
          </p:cNvPr>
          <p:cNvSpPr txBox="1">
            <a:spLocks/>
          </p:cNvSpPr>
          <p:nvPr/>
        </p:nvSpPr>
        <p:spPr bwMode="auto">
          <a:xfrm>
            <a:off x="152400" y="1219200"/>
            <a:ext cx="8382000" cy="48006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0"/>
              </a:spcBef>
              <a:spcAft>
                <a:spcPct val="0"/>
              </a:spcAft>
              <a:buFont typeface="Arial" pitchFamily="34" charset="0"/>
              <a:defRPr sz="3200" kern="1200">
                <a:solidFill>
                  <a:srgbClr val="39683E"/>
                </a:solidFill>
                <a:latin typeface="Tahoma" pitchFamily="34" charset="0"/>
                <a:ea typeface="+mn-ea"/>
                <a:cs typeface="Tahoma" pitchFamily="34" charset="0"/>
              </a:defRPr>
            </a:lvl1pPr>
            <a:lvl2pPr marL="801688" indent="-344488" algn="l" rtl="0" eaLnBrk="0" fontAlgn="base" hangingPunct="0">
              <a:spcBef>
                <a:spcPct val="0"/>
              </a:spcBef>
              <a:spcAft>
                <a:spcPct val="0"/>
              </a:spcAft>
              <a:buFont typeface="Arial" pitchFamily="34" charset="0"/>
              <a:buChar char="•"/>
              <a:defRPr sz="2800" kern="1200">
                <a:solidFill>
                  <a:srgbClr val="717171"/>
                </a:solidFill>
                <a:latin typeface="Tahoma" pitchFamily="34" charset="0"/>
                <a:ea typeface="+mn-ea"/>
                <a:cs typeface="Tahoma" pitchFamily="34" charset="0"/>
              </a:defRPr>
            </a:lvl2pPr>
            <a:lvl3pPr marL="1258888" indent="-344488" algn="l" rtl="0" eaLnBrk="0" fontAlgn="base" hangingPunct="0">
              <a:spcBef>
                <a:spcPct val="0"/>
              </a:spcBef>
              <a:spcAft>
                <a:spcPct val="0"/>
              </a:spcAft>
              <a:buSzPct val="90000"/>
              <a:buFont typeface="Calibri" pitchFamily="34" charset="0"/>
              <a:buChar char="–"/>
              <a:defRPr sz="2400" kern="1200">
                <a:solidFill>
                  <a:srgbClr val="39683E"/>
                </a:solidFill>
                <a:latin typeface="Tahoma" pitchFamily="34" charset="0"/>
                <a:ea typeface="+mn-ea"/>
                <a:cs typeface="Tahoma" pitchFamily="34" charset="0"/>
              </a:defRPr>
            </a:lvl3pPr>
            <a:lvl4pPr marL="1539875" indent="-168275" algn="l" rtl="0" eaLnBrk="0" fontAlgn="base" hangingPunct="0">
              <a:spcBef>
                <a:spcPct val="0"/>
              </a:spcBef>
              <a:spcAft>
                <a:spcPct val="0"/>
              </a:spcAft>
              <a:buFont typeface="Arial" pitchFamily="34" charset="0"/>
              <a:buChar char="•"/>
              <a:defRPr sz="2000" kern="1200">
                <a:solidFill>
                  <a:srgbClr val="717171"/>
                </a:solidFill>
                <a:latin typeface="Tahoma" pitchFamily="34" charset="0"/>
                <a:ea typeface="+mn-ea"/>
                <a:cs typeface="Tahoma" pitchFamily="34" charset="0"/>
              </a:defRPr>
            </a:lvl4pPr>
            <a:lvl5pPr marL="20574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Tahoma"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458788" lvl="1" indent="0">
              <a:spcAft>
                <a:spcPts val="1800"/>
              </a:spcAft>
              <a:buNone/>
            </a:pPr>
            <a:r>
              <a:rPr lang="en-US" dirty="0">
                <a:solidFill>
                  <a:srgbClr val="667F35"/>
                </a:solidFill>
                <a:effectLst>
                  <a:outerShdw blurRad="38100" dist="38100" dir="2700000" algn="tl">
                    <a:srgbClr val="000000">
                      <a:alpha val="43137"/>
                    </a:srgbClr>
                  </a:outerShdw>
                </a:effectLst>
              </a:rPr>
              <a:t>Education and Professional Requirements</a:t>
            </a:r>
          </a:p>
          <a:p>
            <a:pPr marL="973138" lvl="1" indent="-514350">
              <a:spcAft>
                <a:spcPts val="1800"/>
              </a:spcAft>
              <a:buFont typeface="+mj-lt"/>
              <a:buAutoNum type="arabicParenR"/>
            </a:pPr>
            <a:r>
              <a:rPr lang="en-US" b="1" dirty="0">
                <a:solidFill>
                  <a:srgbClr val="00B0F0"/>
                </a:solidFill>
              </a:rPr>
              <a:t>Complete a dietetic technician program </a:t>
            </a:r>
            <a:r>
              <a:rPr lang="en-US" dirty="0">
                <a:solidFill>
                  <a:schemeClr val="tx1"/>
                </a:solidFill>
              </a:rPr>
              <a:t>accredited by ACEND</a:t>
            </a:r>
            <a:r>
              <a:rPr lang="en-US" baseline="30000" dirty="0">
                <a:solidFill>
                  <a:schemeClr val="tx1"/>
                </a:solidFill>
              </a:rPr>
              <a:t>®</a:t>
            </a:r>
            <a:r>
              <a:rPr lang="en-US" dirty="0">
                <a:solidFill>
                  <a:schemeClr val="tx1"/>
                </a:solidFill>
              </a:rPr>
              <a:t> of the Academy of Nutrition and Dietetics, that includes 450 hours of supervised practice experience in various community programs, health-care and foodservice facilities and at least a two-year associate’s degree at a US regionally accredited college or university.</a:t>
            </a:r>
          </a:p>
          <a:p>
            <a:pPr marL="973138" lvl="1" indent="-514350"/>
            <a:endParaRPr lang="en-US" sz="2600" dirty="0"/>
          </a:p>
        </p:txBody>
      </p:sp>
      <p:pic>
        <p:nvPicPr>
          <p:cNvPr id="3" name="Picture 2" descr="A picture containing text, table, worktable&#10;&#10;Description automatically generated">
            <a:extLst>
              <a:ext uri="{FF2B5EF4-FFF2-40B4-BE49-F238E27FC236}">
                <a16:creationId xmlns:a16="http://schemas.microsoft.com/office/drawing/2014/main" id="{255F3318-2979-4FA5-A43C-57112E59C86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534400" y="4176712"/>
            <a:ext cx="3048000" cy="1843088"/>
          </a:xfrm>
          <a:prstGeom prst="rect">
            <a:avLst/>
          </a:prstGeom>
        </p:spPr>
      </p:pic>
    </p:spTree>
    <p:extLst>
      <p:ext uri="{BB962C8B-B14F-4D97-AF65-F5344CB8AC3E}">
        <p14:creationId xmlns:p14="http://schemas.microsoft.com/office/powerpoint/2010/main" val="178555560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6"/>
          </p:nvPr>
        </p:nvSpPr>
        <p:spPr/>
        <p:txBody>
          <a:bodyPr/>
          <a:lstStyle/>
          <a:p>
            <a:pPr>
              <a:defRPr/>
            </a:pPr>
            <a:fld id="{D2F38E17-A169-4754-BDD3-4FEF2819C89E}" type="slidenum">
              <a:rPr lang="en-US" smtClean="0"/>
              <a:pPr>
                <a:defRPr/>
              </a:pPr>
              <a:t>17</a:t>
            </a:fld>
            <a:endParaRPr lang="en-US" dirty="0"/>
          </a:p>
        </p:txBody>
      </p:sp>
      <p:sp>
        <p:nvSpPr>
          <p:cNvPr id="5" name="Title 4">
            <a:extLst>
              <a:ext uri="{FF2B5EF4-FFF2-40B4-BE49-F238E27FC236}">
                <a16:creationId xmlns:a16="http://schemas.microsoft.com/office/drawing/2014/main" id="{9C3CE7BF-A046-4912-9F09-966A2AA27CCD}"/>
              </a:ext>
            </a:extLst>
          </p:cNvPr>
          <p:cNvSpPr>
            <a:spLocks noGrp="1"/>
          </p:cNvSpPr>
          <p:nvPr>
            <p:ph type="title"/>
          </p:nvPr>
        </p:nvSpPr>
        <p:spPr>
          <a:xfrm>
            <a:off x="228600" y="198438"/>
            <a:ext cx="8001000" cy="563562"/>
          </a:xfrm>
        </p:spPr>
        <p:txBody>
          <a:bodyPr/>
          <a:lstStyle/>
          <a:p>
            <a:r>
              <a:rPr lang="en-US" dirty="0">
                <a:solidFill>
                  <a:srgbClr val="C00000"/>
                </a:solidFill>
              </a:rPr>
              <a:t>Nutrition and Dietetic Technicians, Registered</a:t>
            </a:r>
          </a:p>
        </p:txBody>
      </p:sp>
      <p:sp>
        <p:nvSpPr>
          <p:cNvPr id="13" name="Text Placeholder 2">
            <a:extLst>
              <a:ext uri="{FF2B5EF4-FFF2-40B4-BE49-F238E27FC236}">
                <a16:creationId xmlns:a16="http://schemas.microsoft.com/office/drawing/2014/main" id="{088C6C5F-C028-44FD-A61F-EF1675368C35}"/>
              </a:ext>
            </a:extLst>
          </p:cNvPr>
          <p:cNvSpPr txBox="1">
            <a:spLocks/>
          </p:cNvSpPr>
          <p:nvPr/>
        </p:nvSpPr>
        <p:spPr bwMode="auto">
          <a:xfrm>
            <a:off x="457200" y="1447800"/>
            <a:ext cx="7315200" cy="41910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0"/>
              </a:spcBef>
              <a:spcAft>
                <a:spcPct val="0"/>
              </a:spcAft>
              <a:buFont typeface="Arial" pitchFamily="34" charset="0"/>
              <a:defRPr sz="3200" kern="1200">
                <a:solidFill>
                  <a:srgbClr val="39683E"/>
                </a:solidFill>
                <a:latin typeface="Tahoma" pitchFamily="34" charset="0"/>
                <a:ea typeface="+mn-ea"/>
                <a:cs typeface="Tahoma" pitchFamily="34" charset="0"/>
              </a:defRPr>
            </a:lvl1pPr>
            <a:lvl2pPr marL="801688" indent="-344488" algn="l" rtl="0" eaLnBrk="0" fontAlgn="base" hangingPunct="0">
              <a:spcBef>
                <a:spcPct val="0"/>
              </a:spcBef>
              <a:spcAft>
                <a:spcPct val="0"/>
              </a:spcAft>
              <a:buFont typeface="Arial" pitchFamily="34" charset="0"/>
              <a:buChar char="•"/>
              <a:defRPr sz="2800" kern="1200">
                <a:solidFill>
                  <a:srgbClr val="717171"/>
                </a:solidFill>
                <a:latin typeface="Tahoma" pitchFamily="34" charset="0"/>
                <a:ea typeface="+mn-ea"/>
                <a:cs typeface="Tahoma" pitchFamily="34" charset="0"/>
              </a:defRPr>
            </a:lvl2pPr>
            <a:lvl3pPr marL="1258888" indent="-344488" algn="l" rtl="0" eaLnBrk="0" fontAlgn="base" hangingPunct="0">
              <a:spcBef>
                <a:spcPct val="0"/>
              </a:spcBef>
              <a:spcAft>
                <a:spcPct val="0"/>
              </a:spcAft>
              <a:buSzPct val="90000"/>
              <a:buFont typeface="Calibri" pitchFamily="34" charset="0"/>
              <a:buChar char="–"/>
              <a:defRPr sz="2400" kern="1200">
                <a:solidFill>
                  <a:srgbClr val="39683E"/>
                </a:solidFill>
                <a:latin typeface="Tahoma" pitchFamily="34" charset="0"/>
                <a:ea typeface="+mn-ea"/>
                <a:cs typeface="Tahoma" pitchFamily="34" charset="0"/>
              </a:defRPr>
            </a:lvl3pPr>
            <a:lvl4pPr marL="1539875" indent="-168275" algn="l" rtl="0" eaLnBrk="0" fontAlgn="base" hangingPunct="0">
              <a:spcBef>
                <a:spcPct val="0"/>
              </a:spcBef>
              <a:spcAft>
                <a:spcPct val="0"/>
              </a:spcAft>
              <a:buFont typeface="Arial" pitchFamily="34" charset="0"/>
              <a:buChar char="•"/>
              <a:defRPr sz="2000" kern="1200">
                <a:solidFill>
                  <a:srgbClr val="717171"/>
                </a:solidFill>
                <a:latin typeface="Tahoma" pitchFamily="34" charset="0"/>
                <a:ea typeface="+mn-ea"/>
                <a:cs typeface="Tahoma" pitchFamily="34" charset="0"/>
              </a:defRPr>
            </a:lvl4pPr>
            <a:lvl5pPr marL="20574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Tahoma"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458788" lvl="1" indent="0">
              <a:spcAft>
                <a:spcPts val="1800"/>
              </a:spcAft>
              <a:buNone/>
            </a:pPr>
            <a:r>
              <a:rPr lang="en-US" dirty="0">
                <a:solidFill>
                  <a:srgbClr val="667F35"/>
                </a:solidFill>
                <a:effectLst>
                  <a:outerShdw blurRad="38100" dist="38100" dir="2700000" algn="tl">
                    <a:srgbClr val="000000">
                      <a:alpha val="43137"/>
                    </a:srgbClr>
                  </a:outerShdw>
                </a:effectLst>
              </a:rPr>
              <a:t>Education and Professional Requirements</a:t>
            </a:r>
          </a:p>
          <a:p>
            <a:pPr marL="973138" lvl="1" indent="-514350">
              <a:spcAft>
                <a:spcPts val="1800"/>
              </a:spcAft>
              <a:buFont typeface="+mj-lt"/>
              <a:buAutoNum type="arabicParenR" startAt="2"/>
            </a:pPr>
            <a:r>
              <a:rPr lang="en-US" b="1" dirty="0">
                <a:solidFill>
                  <a:srgbClr val="00B0F0"/>
                </a:solidFill>
              </a:rPr>
              <a:t>Or, Complete an ACEND accredited didactic program </a:t>
            </a:r>
            <a:r>
              <a:rPr lang="en-US" dirty="0">
                <a:solidFill>
                  <a:schemeClr val="tx1"/>
                </a:solidFill>
              </a:rPr>
              <a:t>or coordinated program in dietetics and at least a bachelor’s degree at a US regionally accredited college or university or foreign equivalent.</a:t>
            </a:r>
          </a:p>
          <a:p>
            <a:pPr marL="973138" lvl="1" indent="-514350"/>
            <a:endParaRPr lang="en-US" sz="2600" dirty="0"/>
          </a:p>
        </p:txBody>
      </p:sp>
      <p:pic>
        <p:nvPicPr>
          <p:cNvPr id="3" name="Picture 2">
            <a:extLst>
              <a:ext uri="{FF2B5EF4-FFF2-40B4-BE49-F238E27FC236}">
                <a16:creationId xmlns:a16="http://schemas.microsoft.com/office/drawing/2014/main" id="{14D722F3-561F-4605-AE9A-7BF0CABC8E7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924800" y="2362200"/>
            <a:ext cx="3494723" cy="3657600"/>
          </a:xfrm>
          <a:prstGeom prst="rect">
            <a:avLst/>
          </a:prstGeom>
        </p:spPr>
      </p:pic>
    </p:spTree>
    <p:extLst>
      <p:ext uri="{BB962C8B-B14F-4D97-AF65-F5344CB8AC3E}">
        <p14:creationId xmlns:p14="http://schemas.microsoft.com/office/powerpoint/2010/main" val="1443208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6"/>
          </p:nvPr>
        </p:nvSpPr>
        <p:spPr/>
        <p:txBody>
          <a:bodyPr/>
          <a:lstStyle/>
          <a:p>
            <a:pPr>
              <a:defRPr/>
            </a:pPr>
            <a:fld id="{D2F38E17-A169-4754-BDD3-4FEF2819C89E}" type="slidenum">
              <a:rPr lang="en-US" smtClean="0"/>
              <a:pPr>
                <a:defRPr/>
              </a:pPr>
              <a:t>18</a:t>
            </a:fld>
            <a:endParaRPr lang="en-US" dirty="0"/>
          </a:p>
        </p:txBody>
      </p:sp>
      <p:sp>
        <p:nvSpPr>
          <p:cNvPr id="5" name="Title 4">
            <a:extLst>
              <a:ext uri="{FF2B5EF4-FFF2-40B4-BE49-F238E27FC236}">
                <a16:creationId xmlns:a16="http://schemas.microsoft.com/office/drawing/2014/main" id="{9C3CE7BF-A046-4912-9F09-966A2AA27CCD}"/>
              </a:ext>
            </a:extLst>
          </p:cNvPr>
          <p:cNvSpPr>
            <a:spLocks noGrp="1"/>
          </p:cNvSpPr>
          <p:nvPr>
            <p:ph type="title"/>
          </p:nvPr>
        </p:nvSpPr>
        <p:spPr>
          <a:xfrm>
            <a:off x="228600" y="198438"/>
            <a:ext cx="8001000" cy="563562"/>
          </a:xfrm>
        </p:spPr>
        <p:txBody>
          <a:bodyPr/>
          <a:lstStyle/>
          <a:p>
            <a:r>
              <a:rPr lang="en-US" dirty="0">
                <a:solidFill>
                  <a:srgbClr val="C00000"/>
                </a:solidFill>
              </a:rPr>
              <a:t>Nutrition and Dietetic Technicians, Registered</a:t>
            </a:r>
          </a:p>
        </p:txBody>
      </p:sp>
      <p:sp>
        <p:nvSpPr>
          <p:cNvPr id="13" name="Text Placeholder 2">
            <a:extLst>
              <a:ext uri="{FF2B5EF4-FFF2-40B4-BE49-F238E27FC236}">
                <a16:creationId xmlns:a16="http://schemas.microsoft.com/office/drawing/2014/main" id="{088C6C5F-C028-44FD-A61F-EF1675368C35}"/>
              </a:ext>
            </a:extLst>
          </p:cNvPr>
          <p:cNvSpPr txBox="1">
            <a:spLocks/>
          </p:cNvSpPr>
          <p:nvPr/>
        </p:nvSpPr>
        <p:spPr bwMode="auto">
          <a:xfrm>
            <a:off x="76200" y="1447800"/>
            <a:ext cx="7323183" cy="41910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0"/>
              </a:spcBef>
              <a:spcAft>
                <a:spcPct val="0"/>
              </a:spcAft>
              <a:buFont typeface="Arial" pitchFamily="34" charset="0"/>
              <a:defRPr sz="3200" kern="1200">
                <a:solidFill>
                  <a:srgbClr val="39683E"/>
                </a:solidFill>
                <a:latin typeface="Tahoma" pitchFamily="34" charset="0"/>
                <a:ea typeface="+mn-ea"/>
                <a:cs typeface="Tahoma" pitchFamily="34" charset="0"/>
              </a:defRPr>
            </a:lvl1pPr>
            <a:lvl2pPr marL="801688" indent="-344488" algn="l" rtl="0" eaLnBrk="0" fontAlgn="base" hangingPunct="0">
              <a:spcBef>
                <a:spcPct val="0"/>
              </a:spcBef>
              <a:spcAft>
                <a:spcPct val="0"/>
              </a:spcAft>
              <a:buFont typeface="Arial" pitchFamily="34" charset="0"/>
              <a:buChar char="•"/>
              <a:defRPr sz="2800" kern="1200">
                <a:solidFill>
                  <a:srgbClr val="717171"/>
                </a:solidFill>
                <a:latin typeface="Tahoma" pitchFamily="34" charset="0"/>
                <a:ea typeface="+mn-ea"/>
                <a:cs typeface="Tahoma" pitchFamily="34" charset="0"/>
              </a:defRPr>
            </a:lvl2pPr>
            <a:lvl3pPr marL="1258888" indent="-344488" algn="l" rtl="0" eaLnBrk="0" fontAlgn="base" hangingPunct="0">
              <a:spcBef>
                <a:spcPct val="0"/>
              </a:spcBef>
              <a:spcAft>
                <a:spcPct val="0"/>
              </a:spcAft>
              <a:buSzPct val="90000"/>
              <a:buFont typeface="Calibri" pitchFamily="34" charset="0"/>
              <a:buChar char="–"/>
              <a:defRPr sz="2400" kern="1200">
                <a:solidFill>
                  <a:srgbClr val="39683E"/>
                </a:solidFill>
                <a:latin typeface="Tahoma" pitchFamily="34" charset="0"/>
                <a:ea typeface="+mn-ea"/>
                <a:cs typeface="Tahoma" pitchFamily="34" charset="0"/>
              </a:defRPr>
            </a:lvl3pPr>
            <a:lvl4pPr marL="1539875" indent="-168275" algn="l" rtl="0" eaLnBrk="0" fontAlgn="base" hangingPunct="0">
              <a:spcBef>
                <a:spcPct val="0"/>
              </a:spcBef>
              <a:spcAft>
                <a:spcPct val="0"/>
              </a:spcAft>
              <a:buFont typeface="Arial" pitchFamily="34" charset="0"/>
              <a:buChar char="•"/>
              <a:defRPr sz="2000" kern="1200">
                <a:solidFill>
                  <a:srgbClr val="717171"/>
                </a:solidFill>
                <a:latin typeface="Tahoma" pitchFamily="34" charset="0"/>
                <a:ea typeface="+mn-ea"/>
                <a:cs typeface="Tahoma" pitchFamily="34" charset="0"/>
              </a:defRPr>
            </a:lvl4pPr>
            <a:lvl5pPr marL="20574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Tahoma"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458788" lvl="1" indent="0">
              <a:spcAft>
                <a:spcPts val="1800"/>
              </a:spcAft>
              <a:buNone/>
            </a:pPr>
            <a:r>
              <a:rPr lang="en-US" dirty="0">
                <a:solidFill>
                  <a:srgbClr val="667F35"/>
                </a:solidFill>
                <a:effectLst>
                  <a:outerShdw blurRad="38100" dist="38100" dir="2700000" algn="tl">
                    <a:srgbClr val="000000">
                      <a:alpha val="43137"/>
                    </a:srgbClr>
                  </a:outerShdw>
                </a:effectLst>
              </a:rPr>
              <a:t>Education and Professional Requirements</a:t>
            </a:r>
          </a:p>
          <a:p>
            <a:pPr marL="973138" lvl="1" indent="-514350">
              <a:spcAft>
                <a:spcPts val="1800"/>
              </a:spcAft>
              <a:buFont typeface="+mj-lt"/>
              <a:buAutoNum type="arabicParenR" startAt="3"/>
            </a:pPr>
            <a:r>
              <a:rPr lang="en-US" b="1" dirty="0">
                <a:solidFill>
                  <a:srgbClr val="00B0F0"/>
                </a:solidFill>
              </a:rPr>
              <a:t>Pass a national examination</a:t>
            </a:r>
            <a:r>
              <a:rPr lang="en-US" b="1" dirty="0">
                <a:solidFill>
                  <a:srgbClr val="C00000"/>
                </a:solidFill>
              </a:rPr>
              <a:t> </a:t>
            </a:r>
            <a:r>
              <a:rPr lang="en-US" dirty="0">
                <a:solidFill>
                  <a:schemeClr val="tx1"/>
                </a:solidFill>
              </a:rPr>
              <a:t>administered by CDR. For more information about the examination, refer to CDR’s website at www.cdrnet.org.</a:t>
            </a:r>
          </a:p>
          <a:p>
            <a:pPr marL="973138" lvl="1" indent="-514350"/>
            <a:endParaRPr lang="en-US" sz="2600" dirty="0"/>
          </a:p>
        </p:txBody>
      </p:sp>
      <p:pic>
        <p:nvPicPr>
          <p:cNvPr id="3" name="Picture 2">
            <a:extLst>
              <a:ext uri="{FF2B5EF4-FFF2-40B4-BE49-F238E27FC236}">
                <a16:creationId xmlns:a16="http://schemas.microsoft.com/office/drawing/2014/main" id="{357956D0-0668-48C6-83CB-D9DA428696CD}"/>
              </a:ext>
            </a:extLst>
          </p:cNvPr>
          <p:cNvPicPr>
            <a:picLocks noChangeAspect="1"/>
          </p:cNvPicPr>
          <p:nvPr/>
        </p:nvPicPr>
        <p:blipFill>
          <a:blip r:embed="rId3"/>
          <a:stretch>
            <a:fillRect/>
          </a:stretch>
        </p:blipFill>
        <p:spPr>
          <a:xfrm>
            <a:off x="8084344" y="2290762"/>
            <a:ext cx="3193256" cy="3729038"/>
          </a:xfrm>
          <a:prstGeom prst="rect">
            <a:avLst/>
          </a:prstGeom>
        </p:spPr>
      </p:pic>
    </p:spTree>
    <p:extLst>
      <p:ext uri="{BB962C8B-B14F-4D97-AF65-F5344CB8AC3E}">
        <p14:creationId xmlns:p14="http://schemas.microsoft.com/office/powerpoint/2010/main" val="285460797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6"/>
          </p:nvPr>
        </p:nvSpPr>
        <p:spPr/>
        <p:txBody>
          <a:bodyPr/>
          <a:lstStyle/>
          <a:p>
            <a:pPr>
              <a:defRPr/>
            </a:pPr>
            <a:fld id="{D2F38E17-A169-4754-BDD3-4FEF2819C89E}" type="slidenum">
              <a:rPr lang="en-US" smtClean="0"/>
              <a:pPr>
                <a:defRPr/>
              </a:pPr>
              <a:t>19</a:t>
            </a:fld>
            <a:endParaRPr lang="en-US" dirty="0"/>
          </a:p>
        </p:txBody>
      </p:sp>
      <p:sp>
        <p:nvSpPr>
          <p:cNvPr id="5" name="Title 4">
            <a:extLst>
              <a:ext uri="{FF2B5EF4-FFF2-40B4-BE49-F238E27FC236}">
                <a16:creationId xmlns:a16="http://schemas.microsoft.com/office/drawing/2014/main" id="{9C3CE7BF-A046-4912-9F09-966A2AA27CCD}"/>
              </a:ext>
            </a:extLst>
          </p:cNvPr>
          <p:cNvSpPr>
            <a:spLocks noGrp="1"/>
          </p:cNvSpPr>
          <p:nvPr>
            <p:ph type="title"/>
          </p:nvPr>
        </p:nvSpPr>
        <p:spPr>
          <a:xfrm>
            <a:off x="228600" y="198438"/>
            <a:ext cx="8001000" cy="563562"/>
          </a:xfrm>
        </p:spPr>
        <p:txBody>
          <a:bodyPr/>
          <a:lstStyle/>
          <a:p>
            <a:r>
              <a:rPr lang="en-US" dirty="0">
                <a:solidFill>
                  <a:srgbClr val="C00000"/>
                </a:solidFill>
              </a:rPr>
              <a:t>Nutrition and Dietetic Technicians, Registered</a:t>
            </a:r>
          </a:p>
        </p:txBody>
      </p:sp>
      <p:sp>
        <p:nvSpPr>
          <p:cNvPr id="13" name="Text Placeholder 2">
            <a:extLst>
              <a:ext uri="{FF2B5EF4-FFF2-40B4-BE49-F238E27FC236}">
                <a16:creationId xmlns:a16="http://schemas.microsoft.com/office/drawing/2014/main" id="{088C6C5F-C028-44FD-A61F-EF1675368C35}"/>
              </a:ext>
            </a:extLst>
          </p:cNvPr>
          <p:cNvSpPr txBox="1">
            <a:spLocks/>
          </p:cNvSpPr>
          <p:nvPr/>
        </p:nvSpPr>
        <p:spPr bwMode="auto">
          <a:xfrm>
            <a:off x="0" y="990600"/>
            <a:ext cx="9982200" cy="1768944"/>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0"/>
              </a:spcBef>
              <a:spcAft>
                <a:spcPct val="0"/>
              </a:spcAft>
              <a:buFont typeface="Arial" pitchFamily="34" charset="0"/>
              <a:defRPr sz="3200" kern="1200">
                <a:solidFill>
                  <a:srgbClr val="39683E"/>
                </a:solidFill>
                <a:latin typeface="Tahoma" pitchFamily="34" charset="0"/>
                <a:ea typeface="+mn-ea"/>
                <a:cs typeface="Tahoma" pitchFamily="34" charset="0"/>
              </a:defRPr>
            </a:lvl1pPr>
            <a:lvl2pPr marL="801688" indent="-344488" algn="l" rtl="0" eaLnBrk="0" fontAlgn="base" hangingPunct="0">
              <a:spcBef>
                <a:spcPct val="0"/>
              </a:spcBef>
              <a:spcAft>
                <a:spcPct val="0"/>
              </a:spcAft>
              <a:buFont typeface="Arial" pitchFamily="34" charset="0"/>
              <a:buChar char="•"/>
              <a:defRPr sz="2800" kern="1200">
                <a:solidFill>
                  <a:srgbClr val="717171"/>
                </a:solidFill>
                <a:latin typeface="Tahoma" pitchFamily="34" charset="0"/>
                <a:ea typeface="+mn-ea"/>
                <a:cs typeface="Tahoma" pitchFamily="34" charset="0"/>
              </a:defRPr>
            </a:lvl2pPr>
            <a:lvl3pPr marL="1258888" indent="-344488" algn="l" rtl="0" eaLnBrk="0" fontAlgn="base" hangingPunct="0">
              <a:spcBef>
                <a:spcPct val="0"/>
              </a:spcBef>
              <a:spcAft>
                <a:spcPct val="0"/>
              </a:spcAft>
              <a:buSzPct val="90000"/>
              <a:buFont typeface="Calibri" pitchFamily="34" charset="0"/>
              <a:buChar char="–"/>
              <a:defRPr sz="2400" kern="1200">
                <a:solidFill>
                  <a:srgbClr val="39683E"/>
                </a:solidFill>
                <a:latin typeface="Tahoma" pitchFamily="34" charset="0"/>
                <a:ea typeface="+mn-ea"/>
                <a:cs typeface="Tahoma" pitchFamily="34" charset="0"/>
              </a:defRPr>
            </a:lvl3pPr>
            <a:lvl4pPr marL="1539875" indent="-168275" algn="l" rtl="0" eaLnBrk="0" fontAlgn="base" hangingPunct="0">
              <a:spcBef>
                <a:spcPct val="0"/>
              </a:spcBef>
              <a:spcAft>
                <a:spcPct val="0"/>
              </a:spcAft>
              <a:buFont typeface="Arial" pitchFamily="34" charset="0"/>
              <a:buChar char="•"/>
              <a:defRPr sz="2000" kern="1200">
                <a:solidFill>
                  <a:srgbClr val="717171"/>
                </a:solidFill>
                <a:latin typeface="Tahoma" pitchFamily="34" charset="0"/>
                <a:ea typeface="+mn-ea"/>
                <a:cs typeface="Tahoma" pitchFamily="34" charset="0"/>
              </a:defRPr>
            </a:lvl4pPr>
            <a:lvl5pPr marL="20574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Tahoma"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458788" lvl="1" indent="0">
              <a:spcAft>
                <a:spcPts val="1800"/>
              </a:spcAft>
              <a:buNone/>
            </a:pPr>
            <a:r>
              <a:rPr lang="en-US" dirty="0">
                <a:solidFill>
                  <a:srgbClr val="667F35"/>
                </a:solidFill>
                <a:effectLst>
                  <a:outerShdw blurRad="38100" dist="38100" dir="2700000" algn="tl">
                    <a:srgbClr val="000000">
                      <a:alpha val="43137"/>
                    </a:srgbClr>
                  </a:outerShdw>
                </a:effectLst>
              </a:rPr>
              <a:t>Education and Professional Requirements</a:t>
            </a:r>
          </a:p>
          <a:p>
            <a:pPr marL="973138" lvl="1" indent="-514350">
              <a:spcAft>
                <a:spcPts val="1800"/>
              </a:spcAft>
              <a:buFont typeface="+mj-lt"/>
              <a:buAutoNum type="arabicParenR" startAt="4"/>
            </a:pPr>
            <a:r>
              <a:rPr lang="en-US" b="1" dirty="0">
                <a:solidFill>
                  <a:srgbClr val="00B0F0"/>
                </a:solidFill>
              </a:rPr>
              <a:t>Complete continuing professional educational requirements </a:t>
            </a:r>
            <a:r>
              <a:rPr lang="en-US" dirty="0">
                <a:solidFill>
                  <a:schemeClr val="tx1"/>
                </a:solidFill>
              </a:rPr>
              <a:t>to maintain the credential.</a:t>
            </a:r>
            <a:endParaRPr lang="en-US" sz="2600" dirty="0">
              <a:solidFill>
                <a:schemeClr val="tx1"/>
              </a:solidFill>
            </a:endParaRPr>
          </a:p>
        </p:txBody>
      </p:sp>
      <p:pic>
        <p:nvPicPr>
          <p:cNvPr id="3" name="Picture 2" descr="Graphical user interface, application&#10;&#10;Description automatically generated">
            <a:extLst>
              <a:ext uri="{FF2B5EF4-FFF2-40B4-BE49-F238E27FC236}">
                <a16:creationId xmlns:a16="http://schemas.microsoft.com/office/drawing/2014/main" id="{FF097735-F746-4ED9-8D6A-309AA711EA88}"/>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4876800" y="3040371"/>
            <a:ext cx="2286000" cy="1760229"/>
          </a:xfrm>
          <a:prstGeom prst="rect">
            <a:avLst/>
          </a:prstGeom>
        </p:spPr>
      </p:pic>
      <p:pic>
        <p:nvPicPr>
          <p:cNvPr id="7" name="Picture 6" descr="A group of people sitting together&#10;&#10;Description automatically generated with low confidence">
            <a:extLst>
              <a:ext uri="{FF2B5EF4-FFF2-40B4-BE49-F238E27FC236}">
                <a16:creationId xmlns:a16="http://schemas.microsoft.com/office/drawing/2014/main" id="{1AF39D49-1DEB-4C15-B85D-989A8C9FFDF5}"/>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85800" y="3078480"/>
            <a:ext cx="3657600" cy="3017520"/>
          </a:xfrm>
          <a:prstGeom prst="rect">
            <a:avLst/>
          </a:prstGeom>
        </p:spPr>
      </p:pic>
      <p:pic>
        <p:nvPicPr>
          <p:cNvPr id="9" name="Picture 8" descr="Shape&#10;&#10;Description automatically generated with medium confidence">
            <a:extLst>
              <a:ext uri="{FF2B5EF4-FFF2-40B4-BE49-F238E27FC236}">
                <a16:creationId xmlns:a16="http://schemas.microsoft.com/office/drawing/2014/main" id="{3789221C-1BE0-4204-B199-40C404616903}"/>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458200" y="1443741"/>
            <a:ext cx="3048000" cy="2200275"/>
          </a:xfrm>
          <a:prstGeom prst="rect">
            <a:avLst/>
          </a:prstGeom>
        </p:spPr>
      </p:pic>
      <p:pic>
        <p:nvPicPr>
          <p:cNvPr id="11" name="Picture 10" descr="A group of people in front of a stage&#10;&#10;Description automatically generated with low confidence">
            <a:extLst>
              <a:ext uri="{FF2B5EF4-FFF2-40B4-BE49-F238E27FC236}">
                <a16:creationId xmlns:a16="http://schemas.microsoft.com/office/drawing/2014/main" id="{1112F813-D1B6-4578-93F0-C2C42F8E8B3F}"/>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543800" y="4228011"/>
            <a:ext cx="4267200" cy="2133600"/>
          </a:xfrm>
          <a:prstGeom prst="rect">
            <a:avLst/>
          </a:prstGeom>
        </p:spPr>
      </p:pic>
    </p:spTree>
    <p:extLst>
      <p:ext uri="{BB962C8B-B14F-4D97-AF65-F5344CB8AC3E}">
        <p14:creationId xmlns:p14="http://schemas.microsoft.com/office/powerpoint/2010/main" val="102951423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AABF00-31AE-4AE5-806D-509BE8FD708C}"/>
              </a:ext>
            </a:extLst>
          </p:cNvPr>
          <p:cNvSpPr>
            <a:spLocks noGrp="1"/>
          </p:cNvSpPr>
          <p:nvPr>
            <p:ph type="title"/>
          </p:nvPr>
        </p:nvSpPr>
        <p:spPr/>
        <p:txBody>
          <a:bodyPr/>
          <a:lstStyle/>
          <a:p>
            <a:r>
              <a:rPr lang="en-US" dirty="0"/>
              <a:t>I Want that Job!</a:t>
            </a:r>
          </a:p>
        </p:txBody>
      </p:sp>
      <p:sp>
        <p:nvSpPr>
          <p:cNvPr id="3" name="Slide Number Placeholder 2">
            <a:extLst>
              <a:ext uri="{FF2B5EF4-FFF2-40B4-BE49-F238E27FC236}">
                <a16:creationId xmlns:a16="http://schemas.microsoft.com/office/drawing/2014/main" id="{2C5361FC-FF4E-4112-B118-FBC7BA1C178B}"/>
              </a:ext>
            </a:extLst>
          </p:cNvPr>
          <p:cNvSpPr>
            <a:spLocks noGrp="1"/>
          </p:cNvSpPr>
          <p:nvPr>
            <p:ph type="sldNum" sz="quarter" idx="11"/>
          </p:nvPr>
        </p:nvSpPr>
        <p:spPr/>
        <p:txBody>
          <a:bodyPr/>
          <a:lstStyle/>
          <a:p>
            <a:pPr>
              <a:defRPr/>
            </a:pPr>
            <a:fld id="{DB99F131-AB71-4C73-B04B-B1C2C8F2B31F}" type="slidenum">
              <a:rPr lang="en-US" smtClean="0"/>
              <a:pPr>
                <a:defRPr/>
              </a:pPr>
              <a:t>2</a:t>
            </a:fld>
            <a:endParaRPr lang="en-US" dirty="0"/>
          </a:p>
        </p:txBody>
      </p:sp>
      <p:pic>
        <p:nvPicPr>
          <p:cNvPr id="7" name="Online Media 6" descr="I Want That Job!: Dietitian">
            <a:hlinkClick r:id="" action="ppaction://media"/>
            <a:extLst>
              <a:ext uri="{FF2B5EF4-FFF2-40B4-BE49-F238E27FC236}">
                <a16:creationId xmlns:a16="http://schemas.microsoft.com/office/drawing/2014/main" id="{1ED249A8-26CE-1149-8C73-ED1AEA7ABDAF}"/>
              </a:ext>
            </a:extLst>
          </p:cNvPr>
          <p:cNvPicPr>
            <a:picLocks noRot="1" noChangeAspect="1"/>
          </p:cNvPicPr>
          <p:nvPr>
            <a:videoFile r:link="rId1"/>
            <p:custDataLst>
              <p:tags r:id="rId2"/>
            </p:custDataLst>
          </p:nvPr>
        </p:nvPicPr>
        <p:blipFill>
          <a:blip r:embed="rId5"/>
          <a:stretch>
            <a:fillRect/>
          </a:stretch>
        </p:blipFill>
        <p:spPr>
          <a:xfrm>
            <a:off x="1244600" y="1064489"/>
            <a:ext cx="9220200" cy="5209413"/>
          </a:xfrm>
          <a:prstGeom prst="rect">
            <a:avLst/>
          </a:prstGeom>
        </p:spPr>
      </p:pic>
    </p:spTree>
    <p:extLst>
      <p:ext uri="{BB962C8B-B14F-4D97-AF65-F5344CB8AC3E}">
        <p14:creationId xmlns:p14="http://schemas.microsoft.com/office/powerpoint/2010/main" val="32730440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7"/>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7"/>
                </p:tgtEl>
              </p:cMediaNode>
            </p:video>
            <p:seq concurrent="1" nextAc="seek">
              <p:cTn id="8" restart="whenNotActive" fill="hold" evtFilter="cancelBubble" nodeType="interactiveSeq">
                <p:stCondLst>
                  <p:cond evt="onClick" delay="0">
                    <p:tgtEl>
                      <p:spTgt spid="7"/>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7"/>
                                        </p:tgtEl>
                                      </p:cBhvr>
                                    </p:cmd>
                                  </p:childTnLst>
                                </p:cTn>
                              </p:par>
                            </p:childTnLst>
                          </p:cTn>
                        </p:par>
                      </p:childTnLst>
                    </p:cTn>
                  </p:par>
                </p:childTnLst>
              </p:cTn>
              <p:nextCondLst>
                <p:cond evt="onClick" delay="0">
                  <p:tgtEl>
                    <p:spTgt spid="7"/>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6"/>
          </p:nvPr>
        </p:nvSpPr>
        <p:spPr/>
        <p:txBody>
          <a:bodyPr/>
          <a:lstStyle/>
          <a:p>
            <a:pPr>
              <a:defRPr/>
            </a:pPr>
            <a:fld id="{D2F38E17-A169-4754-BDD3-4FEF2819C89E}" type="slidenum">
              <a:rPr lang="en-US" smtClean="0"/>
              <a:pPr>
                <a:defRPr/>
              </a:pPr>
              <a:t>20</a:t>
            </a:fld>
            <a:endParaRPr lang="en-US" dirty="0"/>
          </a:p>
        </p:txBody>
      </p:sp>
      <p:sp>
        <p:nvSpPr>
          <p:cNvPr id="13" name="Text Placeholder 2">
            <a:extLst>
              <a:ext uri="{FF2B5EF4-FFF2-40B4-BE49-F238E27FC236}">
                <a16:creationId xmlns:a16="http://schemas.microsoft.com/office/drawing/2014/main" id="{088C6C5F-C028-44FD-A61F-EF1675368C35}"/>
              </a:ext>
            </a:extLst>
          </p:cNvPr>
          <p:cNvSpPr txBox="1">
            <a:spLocks/>
          </p:cNvSpPr>
          <p:nvPr/>
        </p:nvSpPr>
        <p:spPr bwMode="auto">
          <a:xfrm>
            <a:off x="3276600" y="1143000"/>
            <a:ext cx="8382000" cy="5029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0"/>
              </a:spcBef>
              <a:spcAft>
                <a:spcPct val="0"/>
              </a:spcAft>
              <a:buFont typeface="Arial" pitchFamily="34" charset="0"/>
              <a:defRPr sz="3200" kern="1200">
                <a:solidFill>
                  <a:srgbClr val="39683E"/>
                </a:solidFill>
                <a:latin typeface="Tahoma" pitchFamily="34" charset="0"/>
                <a:ea typeface="+mn-ea"/>
                <a:cs typeface="Tahoma" pitchFamily="34" charset="0"/>
              </a:defRPr>
            </a:lvl1pPr>
            <a:lvl2pPr marL="801688" indent="-344488" algn="l" rtl="0" eaLnBrk="0" fontAlgn="base" hangingPunct="0">
              <a:spcBef>
                <a:spcPct val="0"/>
              </a:spcBef>
              <a:spcAft>
                <a:spcPct val="0"/>
              </a:spcAft>
              <a:buFont typeface="Arial" pitchFamily="34" charset="0"/>
              <a:buChar char="•"/>
              <a:defRPr sz="2800" kern="1200">
                <a:solidFill>
                  <a:srgbClr val="717171"/>
                </a:solidFill>
                <a:latin typeface="Tahoma" pitchFamily="34" charset="0"/>
                <a:ea typeface="+mn-ea"/>
                <a:cs typeface="Tahoma" pitchFamily="34" charset="0"/>
              </a:defRPr>
            </a:lvl2pPr>
            <a:lvl3pPr marL="1258888" indent="-344488" algn="l" rtl="0" eaLnBrk="0" fontAlgn="base" hangingPunct="0">
              <a:spcBef>
                <a:spcPct val="0"/>
              </a:spcBef>
              <a:spcAft>
                <a:spcPct val="0"/>
              </a:spcAft>
              <a:buSzPct val="90000"/>
              <a:buFont typeface="Calibri" pitchFamily="34" charset="0"/>
              <a:buChar char="–"/>
              <a:defRPr sz="2400" kern="1200">
                <a:solidFill>
                  <a:srgbClr val="39683E"/>
                </a:solidFill>
                <a:latin typeface="Tahoma" pitchFamily="34" charset="0"/>
                <a:ea typeface="+mn-ea"/>
                <a:cs typeface="Tahoma" pitchFamily="34" charset="0"/>
              </a:defRPr>
            </a:lvl3pPr>
            <a:lvl4pPr marL="1539875" indent="-168275" algn="l" rtl="0" eaLnBrk="0" fontAlgn="base" hangingPunct="0">
              <a:spcBef>
                <a:spcPct val="0"/>
              </a:spcBef>
              <a:spcAft>
                <a:spcPct val="0"/>
              </a:spcAft>
              <a:buFont typeface="Arial" pitchFamily="34" charset="0"/>
              <a:buChar char="•"/>
              <a:defRPr sz="2000" kern="1200">
                <a:solidFill>
                  <a:srgbClr val="717171"/>
                </a:solidFill>
                <a:latin typeface="Tahoma" pitchFamily="34" charset="0"/>
                <a:ea typeface="+mn-ea"/>
                <a:cs typeface="Tahoma" pitchFamily="34" charset="0"/>
              </a:defRPr>
            </a:lvl4pPr>
            <a:lvl5pPr marL="20574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Tahoma"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458788" lvl="1" indent="0">
              <a:spcAft>
                <a:spcPts val="1200"/>
              </a:spcAft>
              <a:buNone/>
            </a:pPr>
            <a:r>
              <a:rPr lang="en-US" dirty="0">
                <a:solidFill>
                  <a:srgbClr val="667F35"/>
                </a:solidFill>
                <a:effectLst>
                  <a:outerShdw blurRad="38100" dist="38100" dir="2700000" algn="tl">
                    <a:srgbClr val="000000">
                      <a:alpha val="43137"/>
                    </a:srgbClr>
                  </a:outerShdw>
                </a:effectLst>
              </a:rPr>
              <a:t>Salaries and Job Outlook</a:t>
            </a:r>
          </a:p>
          <a:p>
            <a:pPr marL="973138" lvl="1" indent="-514350">
              <a:spcAft>
                <a:spcPts val="1200"/>
              </a:spcAft>
            </a:pPr>
            <a:r>
              <a:rPr lang="en-US" dirty="0">
                <a:solidFill>
                  <a:schemeClr val="tx1"/>
                </a:solidFill>
              </a:rPr>
              <a:t>Median full-time salary $46,700 per year</a:t>
            </a:r>
          </a:p>
          <a:p>
            <a:pPr marL="973138" lvl="1" indent="-514350">
              <a:spcAft>
                <a:spcPts val="1200"/>
              </a:spcAft>
            </a:pPr>
            <a:r>
              <a:rPr lang="en-US" dirty="0">
                <a:solidFill>
                  <a:schemeClr val="tx1"/>
                </a:solidFill>
              </a:rPr>
              <a:t>Salaries increase with years of experience, budget responsibility and practice</a:t>
            </a:r>
          </a:p>
          <a:p>
            <a:pPr marL="973138" lvl="1" indent="-514350">
              <a:spcAft>
                <a:spcPts val="1200"/>
              </a:spcAft>
            </a:pPr>
            <a:r>
              <a:rPr lang="en-US" dirty="0">
                <a:solidFill>
                  <a:schemeClr val="tx1"/>
                </a:solidFill>
              </a:rPr>
              <a:t>Those in community positions reported lowest wages and those in management reported highest wages</a:t>
            </a:r>
          </a:p>
          <a:p>
            <a:pPr marL="973138" lvl="1" indent="-514350">
              <a:spcAft>
                <a:spcPts val="1200"/>
              </a:spcAft>
            </a:pPr>
            <a:r>
              <a:rPr lang="en-US" dirty="0">
                <a:solidFill>
                  <a:schemeClr val="tx1"/>
                </a:solidFill>
              </a:rPr>
              <a:t>Employment projected to grow 8% from 2019 to 2029, much faster than average for all occupations</a:t>
            </a:r>
          </a:p>
        </p:txBody>
      </p:sp>
      <p:sp>
        <p:nvSpPr>
          <p:cNvPr id="7" name="Title 4">
            <a:extLst>
              <a:ext uri="{FF2B5EF4-FFF2-40B4-BE49-F238E27FC236}">
                <a16:creationId xmlns:a16="http://schemas.microsoft.com/office/drawing/2014/main" id="{80754E07-6221-4866-AD6D-40707C5D0C2D}"/>
              </a:ext>
            </a:extLst>
          </p:cNvPr>
          <p:cNvSpPr txBox="1">
            <a:spLocks/>
          </p:cNvSpPr>
          <p:nvPr/>
        </p:nvSpPr>
        <p:spPr bwMode="auto">
          <a:xfrm>
            <a:off x="289560" y="152400"/>
            <a:ext cx="8001000" cy="563562"/>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sz="3000" kern="1200">
                <a:solidFill>
                  <a:srgbClr val="39683E"/>
                </a:solidFill>
                <a:latin typeface="Tahoma" pitchFamily="34" charset="0"/>
                <a:ea typeface="+mj-ea"/>
                <a:cs typeface="Tahoma" pitchFamily="34" charset="0"/>
              </a:defRPr>
            </a:lvl1pPr>
            <a:lvl2pPr algn="l" rtl="0" eaLnBrk="0" fontAlgn="base" hangingPunct="0">
              <a:spcBef>
                <a:spcPct val="0"/>
              </a:spcBef>
              <a:spcAft>
                <a:spcPct val="0"/>
              </a:spcAft>
              <a:defRPr sz="3000">
                <a:solidFill>
                  <a:srgbClr val="39683E"/>
                </a:solidFill>
                <a:latin typeface="Tahoma" pitchFamily="34" charset="0"/>
                <a:cs typeface="Tahoma" pitchFamily="34" charset="0"/>
              </a:defRPr>
            </a:lvl2pPr>
            <a:lvl3pPr algn="l" rtl="0" eaLnBrk="0" fontAlgn="base" hangingPunct="0">
              <a:spcBef>
                <a:spcPct val="0"/>
              </a:spcBef>
              <a:spcAft>
                <a:spcPct val="0"/>
              </a:spcAft>
              <a:defRPr sz="3000">
                <a:solidFill>
                  <a:srgbClr val="39683E"/>
                </a:solidFill>
                <a:latin typeface="Tahoma" pitchFamily="34" charset="0"/>
                <a:cs typeface="Tahoma" pitchFamily="34" charset="0"/>
              </a:defRPr>
            </a:lvl3pPr>
            <a:lvl4pPr algn="l" rtl="0" eaLnBrk="0" fontAlgn="base" hangingPunct="0">
              <a:spcBef>
                <a:spcPct val="0"/>
              </a:spcBef>
              <a:spcAft>
                <a:spcPct val="0"/>
              </a:spcAft>
              <a:defRPr sz="3000">
                <a:solidFill>
                  <a:srgbClr val="39683E"/>
                </a:solidFill>
                <a:latin typeface="Tahoma" pitchFamily="34" charset="0"/>
                <a:cs typeface="Tahoma" pitchFamily="34" charset="0"/>
              </a:defRPr>
            </a:lvl4pPr>
            <a:lvl5pPr algn="l" rtl="0" eaLnBrk="0" fontAlgn="base" hangingPunct="0">
              <a:spcBef>
                <a:spcPct val="0"/>
              </a:spcBef>
              <a:spcAft>
                <a:spcPct val="0"/>
              </a:spcAft>
              <a:defRPr sz="3000">
                <a:solidFill>
                  <a:srgbClr val="39683E"/>
                </a:solidFill>
                <a:latin typeface="Tahoma" pitchFamily="34" charset="0"/>
                <a:cs typeface="Tahoma" pitchFamily="34" charset="0"/>
              </a:defRPr>
            </a:lvl5pPr>
            <a:lvl6pPr marL="457200" algn="l" rtl="0" fontAlgn="base">
              <a:spcBef>
                <a:spcPct val="0"/>
              </a:spcBef>
              <a:spcAft>
                <a:spcPct val="0"/>
              </a:spcAft>
              <a:defRPr sz="3800" b="1">
                <a:solidFill>
                  <a:srgbClr val="39683E"/>
                </a:solidFill>
                <a:latin typeface="Myriad Pro" pitchFamily="34" charset="0"/>
              </a:defRPr>
            </a:lvl6pPr>
            <a:lvl7pPr marL="914400" algn="l" rtl="0" fontAlgn="base">
              <a:spcBef>
                <a:spcPct val="0"/>
              </a:spcBef>
              <a:spcAft>
                <a:spcPct val="0"/>
              </a:spcAft>
              <a:defRPr sz="3800" b="1">
                <a:solidFill>
                  <a:srgbClr val="39683E"/>
                </a:solidFill>
                <a:latin typeface="Myriad Pro" pitchFamily="34" charset="0"/>
              </a:defRPr>
            </a:lvl7pPr>
            <a:lvl8pPr marL="1371600" algn="l" rtl="0" fontAlgn="base">
              <a:spcBef>
                <a:spcPct val="0"/>
              </a:spcBef>
              <a:spcAft>
                <a:spcPct val="0"/>
              </a:spcAft>
              <a:defRPr sz="3800" b="1">
                <a:solidFill>
                  <a:srgbClr val="39683E"/>
                </a:solidFill>
                <a:latin typeface="Myriad Pro" pitchFamily="34" charset="0"/>
              </a:defRPr>
            </a:lvl8pPr>
            <a:lvl9pPr marL="1828800" algn="l" rtl="0" fontAlgn="base">
              <a:spcBef>
                <a:spcPct val="0"/>
              </a:spcBef>
              <a:spcAft>
                <a:spcPct val="0"/>
              </a:spcAft>
              <a:defRPr sz="3800" b="1">
                <a:solidFill>
                  <a:srgbClr val="39683E"/>
                </a:solidFill>
                <a:latin typeface="Myriad Pro" pitchFamily="34" charset="0"/>
              </a:defRPr>
            </a:lvl9pPr>
          </a:lstStyle>
          <a:p>
            <a:r>
              <a:rPr lang="en-US" dirty="0">
                <a:solidFill>
                  <a:srgbClr val="C00000"/>
                </a:solidFill>
              </a:rPr>
              <a:t>Nutrition and Dietetic Technicians, Registered</a:t>
            </a:r>
          </a:p>
        </p:txBody>
      </p:sp>
      <p:pic>
        <p:nvPicPr>
          <p:cNvPr id="3" name="Picture 2" descr="Shape&#10;&#10;Description automatically generated with low confidence">
            <a:extLst>
              <a:ext uri="{FF2B5EF4-FFF2-40B4-BE49-F238E27FC236}">
                <a16:creationId xmlns:a16="http://schemas.microsoft.com/office/drawing/2014/main" id="{FCCA81DC-1711-41E3-936D-C7C0314A043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36270" y="1219200"/>
            <a:ext cx="2716530" cy="4876800"/>
          </a:xfrm>
          <a:prstGeom prst="rect">
            <a:avLst/>
          </a:prstGeom>
        </p:spPr>
      </p:pic>
    </p:spTree>
    <p:extLst>
      <p:ext uri="{BB962C8B-B14F-4D97-AF65-F5344CB8AC3E}">
        <p14:creationId xmlns:p14="http://schemas.microsoft.com/office/powerpoint/2010/main" val="167663120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1"/>
          </p:nvPr>
        </p:nvSpPr>
        <p:spPr/>
        <p:txBody>
          <a:bodyPr/>
          <a:lstStyle/>
          <a:p>
            <a:pPr>
              <a:defRPr/>
            </a:pPr>
            <a:fld id="{DB99F131-AB71-4C73-B04B-B1C2C8F2B31F}" type="slidenum">
              <a:rPr lang="en-US" smtClean="0"/>
              <a:pPr>
                <a:defRPr/>
              </a:pPr>
              <a:t>21</a:t>
            </a:fld>
            <a:endParaRPr lang="en-US" dirty="0"/>
          </a:p>
        </p:txBody>
      </p:sp>
      <p:pic>
        <p:nvPicPr>
          <p:cNvPr id="5" name="Picture 4" descr="diverse hands in circle circle-312343_1280.png"/>
          <p:cNvPicPr>
            <a:picLocks noChangeAspect="1"/>
          </p:cNvPicPr>
          <p:nvPr/>
        </p:nvPicPr>
        <p:blipFill>
          <a:blip r:embed="rId3" cstate="print"/>
          <a:stretch>
            <a:fillRect/>
          </a:stretch>
        </p:blipFill>
        <p:spPr>
          <a:xfrm>
            <a:off x="838200" y="1295400"/>
            <a:ext cx="3072532" cy="3072532"/>
          </a:xfrm>
          <a:prstGeom prst="rect">
            <a:avLst/>
          </a:prstGeom>
        </p:spPr>
      </p:pic>
      <p:sp>
        <p:nvSpPr>
          <p:cNvPr id="10" name="Title 1">
            <a:extLst>
              <a:ext uri="{FF2B5EF4-FFF2-40B4-BE49-F238E27FC236}">
                <a16:creationId xmlns:a16="http://schemas.microsoft.com/office/drawing/2014/main" id="{3A71BA40-F20B-4C66-A3D3-070835B5BEAF}"/>
              </a:ext>
            </a:extLst>
          </p:cNvPr>
          <p:cNvSpPr>
            <a:spLocks noGrp="1"/>
          </p:cNvSpPr>
          <p:nvPr>
            <p:ph type="title"/>
          </p:nvPr>
        </p:nvSpPr>
        <p:spPr>
          <a:xfrm>
            <a:off x="304800" y="228600"/>
            <a:ext cx="10972800" cy="563562"/>
          </a:xfrm>
        </p:spPr>
        <p:txBody>
          <a:bodyPr/>
          <a:lstStyle/>
          <a:p>
            <a:r>
              <a:rPr lang="en-US" sz="3200" dirty="0"/>
              <a:t>Diversity and Inclusion </a:t>
            </a:r>
          </a:p>
        </p:txBody>
      </p:sp>
      <p:pic>
        <p:nvPicPr>
          <p:cNvPr id="11" name="Picture 10" descr="A group of people posing for a photo&#10;&#10;Description automatically generated">
            <a:extLst>
              <a:ext uri="{FF2B5EF4-FFF2-40B4-BE49-F238E27FC236}">
                <a16:creationId xmlns:a16="http://schemas.microsoft.com/office/drawing/2014/main" id="{E181A2B4-58BC-435A-BF00-4AFE1D30388D}"/>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648200" y="1645310"/>
            <a:ext cx="7022592" cy="4374490"/>
          </a:xfrm>
          <a:prstGeom prst="rect">
            <a:avLst/>
          </a:prstGeom>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6"/>
          </p:nvPr>
        </p:nvSpPr>
        <p:spPr/>
        <p:txBody>
          <a:bodyPr/>
          <a:lstStyle/>
          <a:p>
            <a:fld id="{D2F38E17-A169-4754-BDD3-4FEF2819C89E}" type="slidenum">
              <a:rPr lang="en-US" smtClean="0"/>
              <a:pPr/>
              <a:t>22</a:t>
            </a:fld>
            <a:endParaRPr lang="en-US" dirty="0"/>
          </a:p>
        </p:txBody>
      </p:sp>
      <p:sp>
        <p:nvSpPr>
          <p:cNvPr id="12" name="Title 1">
            <a:extLst>
              <a:ext uri="{FF2B5EF4-FFF2-40B4-BE49-F238E27FC236}">
                <a16:creationId xmlns:a16="http://schemas.microsoft.com/office/drawing/2014/main" id="{DB5C680A-43EF-4EC2-81B7-4D8AEEFC0972}"/>
              </a:ext>
            </a:extLst>
          </p:cNvPr>
          <p:cNvSpPr>
            <a:spLocks noGrp="1"/>
          </p:cNvSpPr>
          <p:nvPr>
            <p:ph type="title"/>
          </p:nvPr>
        </p:nvSpPr>
        <p:spPr>
          <a:xfrm>
            <a:off x="304800" y="228600"/>
            <a:ext cx="6172200" cy="563562"/>
          </a:xfrm>
        </p:spPr>
        <p:txBody>
          <a:bodyPr/>
          <a:lstStyle/>
          <a:p>
            <a:r>
              <a:rPr lang="en-US" sz="3200" dirty="0"/>
              <a:t>Diversity and Inclusion </a:t>
            </a:r>
          </a:p>
        </p:txBody>
      </p:sp>
      <p:graphicFrame>
        <p:nvGraphicFramePr>
          <p:cNvPr id="8" name="Chart 7">
            <a:extLst>
              <a:ext uri="{FF2B5EF4-FFF2-40B4-BE49-F238E27FC236}">
                <a16:creationId xmlns:a16="http://schemas.microsoft.com/office/drawing/2014/main" id="{0F7C7D64-E728-44F8-BA8B-452BA657E1BB}"/>
              </a:ext>
            </a:extLst>
          </p:cNvPr>
          <p:cNvGraphicFramePr/>
          <p:nvPr/>
        </p:nvGraphicFramePr>
        <p:xfrm>
          <a:off x="1600200" y="719665"/>
          <a:ext cx="9144000" cy="5760720"/>
        </p:xfrm>
        <a:graphic>
          <a:graphicData uri="http://schemas.openxmlformats.org/drawingml/2006/chart">
            <c:chart xmlns:c="http://schemas.openxmlformats.org/drawingml/2006/chart" xmlns:r="http://schemas.openxmlformats.org/officeDocument/2006/relationships" r:id="rId3"/>
          </a:graphicData>
        </a:graphic>
      </p:graphicFrame>
      <p:sp>
        <p:nvSpPr>
          <p:cNvPr id="13" name="TextBox 12">
            <a:extLst>
              <a:ext uri="{FF2B5EF4-FFF2-40B4-BE49-F238E27FC236}">
                <a16:creationId xmlns:a16="http://schemas.microsoft.com/office/drawing/2014/main" id="{88725584-C18F-43E9-AD14-59ECB33FCF55}"/>
              </a:ext>
            </a:extLst>
          </p:cNvPr>
          <p:cNvSpPr txBox="1"/>
          <p:nvPr/>
        </p:nvSpPr>
        <p:spPr>
          <a:xfrm>
            <a:off x="1239190" y="1981200"/>
            <a:ext cx="513410" cy="3364896"/>
          </a:xfrm>
          <a:prstGeom prst="rect">
            <a:avLst/>
          </a:prstGeom>
          <a:noFill/>
        </p:spPr>
        <p:txBody>
          <a:bodyPr vert="wordArtVert" wrap="none" rtlCol="0">
            <a:spAutoFit/>
          </a:bodyPr>
          <a:lstStyle/>
          <a:p>
            <a:r>
              <a:rPr lang="en-US" dirty="0">
                <a:latin typeface="+mn-lt"/>
              </a:rPr>
              <a:t>Percentage</a:t>
            </a:r>
          </a:p>
        </p:txBody>
      </p:sp>
    </p:spTree>
    <p:extLst>
      <p:ext uri="{BB962C8B-B14F-4D97-AF65-F5344CB8AC3E}">
        <p14:creationId xmlns:p14="http://schemas.microsoft.com/office/powerpoint/2010/main" val="330973095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1"/>
          </p:nvPr>
        </p:nvSpPr>
        <p:spPr/>
        <p:txBody>
          <a:bodyPr/>
          <a:lstStyle/>
          <a:p>
            <a:pPr>
              <a:defRPr/>
            </a:pPr>
            <a:fld id="{386F3BA6-A6DA-4399-8CB7-CDC157BFA92C}" type="slidenum">
              <a:rPr lang="en-US" smtClean="0"/>
              <a:pPr>
                <a:defRPr/>
              </a:pPr>
              <a:t>23</a:t>
            </a:fld>
            <a:endParaRPr lang="en-US" dirty="0"/>
          </a:p>
        </p:txBody>
      </p:sp>
      <p:pic>
        <p:nvPicPr>
          <p:cNvPr id="4" name="Picture 3" descr="A picture containing food, dish, salad, different&#10;&#10;Description automatically generated">
            <a:extLst>
              <a:ext uri="{FF2B5EF4-FFF2-40B4-BE49-F238E27FC236}">
                <a16:creationId xmlns:a16="http://schemas.microsoft.com/office/drawing/2014/main" id="{D6722DD4-2014-4EC8-8340-F37C3408F981}"/>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0" y="3642541"/>
            <a:ext cx="12192000" cy="2825750"/>
          </a:xfrm>
          <a:prstGeom prst="rect">
            <a:avLst/>
          </a:prstGeom>
        </p:spPr>
      </p:pic>
      <p:pic>
        <p:nvPicPr>
          <p:cNvPr id="3" name="Online Media 2" descr="Adaptable and Resilient: RDN Heroes of 2020">
            <a:hlinkClick r:id="" action="ppaction://media"/>
            <a:extLst>
              <a:ext uri="{FF2B5EF4-FFF2-40B4-BE49-F238E27FC236}">
                <a16:creationId xmlns:a16="http://schemas.microsoft.com/office/drawing/2014/main" id="{91F2F510-910D-E048-A8B5-7B6ECBFA95DA}"/>
              </a:ext>
            </a:extLst>
          </p:cNvPr>
          <p:cNvPicPr>
            <a:picLocks noRot="1" noChangeAspect="1"/>
          </p:cNvPicPr>
          <p:nvPr>
            <a:videoFile r:link="rId1"/>
            <p:custDataLst>
              <p:tags r:id="rId2"/>
            </p:custDataLst>
          </p:nvPr>
        </p:nvPicPr>
        <p:blipFill>
          <a:blip r:embed="rId6"/>
          <a:stretch>
            <a:fillRect/>
          </a:stretch>
        </p:blipFill>
        <p:spPr>
          <a:xfrm>
            <a:off x="1905000" y="1061085"/>
            <a:ext cx="7543800" cy="4262247"/>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3"/>
                </p:tgtEl>
              </p:cMediaNode>
            </p:video>
            <p:seq concurrent="1" nextAc="seek">
              <p:cTn id="8" restart="whenNotActive" fill="hold" evtFilter="cancelBubble" nodeType="interactiveSeq">
                <p:stCondLst>
                  <p:cond evt="onClick" delay="0">
                    <p:tgtEl>
                      <p:spTgt spid="3"/>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3"/>
                                        </p:tgtEl>
                                      </p:cBhvr>
                                    </p:cmd>
                                  </p:childTnLst>
                                </p:cTn>
                              </p:par>
                            </p:childTnLst>
                          </p:cTn>
                        </p:par>
                      </p:childTnLst>
                    </p:cTn>
                  </p:par>
                </p:childTnLst>
              </p:cTn>
              <p:nextCondLst>
                <p:cond evt="onClick" delay="0">
                  <p:tgtEl>
                    <p:spTgt spid="3"/>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Slide Number Placeholder 3"/>
          <p:cNvSpPr>
            <a:spLocks noGrp="1"/>
          </p:cNvSpPr>
          <p:nvPr>
            <p:ph type="sldNum" sz="quarter" idx="11"/>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310905E1-BAD6-4945-A797-8F3CFCC5861A}" type="slidenum">
              <a:rPr lang="en-US" smtClean="0"/>
              <a:pPr fontAlgn="base">
                <a:spcBef>
                  <a:spcPct val="0"/>
                </a:spcBef>
                <a:spcAft>
                  <a:spcPct val="0"/>
                </a:spcAft>
              </a:pPr>
              <a:t>24</a:t>
            </a:fld>
            <a:endParaRPr lang="en-US"/>
          </a:p>
        </p:txBody>
      </p:sp>
      <p:sp>
        <p:nvSpPr>
          <p:cNvPr id="62468" name="Rectangle 3"/>
          <p:cNvSpPr>
            <a:spLocks noGrp="1" noChangeArrowheads="1"/>
          </p:cNvSpPr>
          <p:nvPr>
            <p:ph idx="4294967295"/>
          </p:nvPr>
        </p:nvSpPr>
        <p:spPr>
          <a:xfrm>
            <a:off x="1828800" y="1338079"/>
            <a:ext cx="8743950" cy="4529321"/>
          </a:xfrm>
          <a:prstGeom prst="rect">
            <a:avLst/>
          </a:prstGeom>
        </p:spPr>
        <p:txBody>
          <a:bodyPr>
            <a:normAutofit/>
          </a:bodyPr>
          <a:lstStyle/>
          <a:p>
            <a:pPr algn="ctr">
              <a:buSzPct val="75000"/>
            </a:pPr>
            <a:r>
              <a:rPr lang="en-US" sz="3000" b="1" dirty="0"/>
              <a:t>Academy of Nutrition and Dietetics</a:t>
            </a:r>
            <a:endParaRPr lang="en-US" sz="3000" dirty="0"/>
          </a:p>
          <a:p>
            <a:pPr algn="ctr">
              <a:buSzPct val="75000"/>
            </a:pPr>
            <a:r>
              <a:rPr lang="en-US" sz="3000" dirty="0"/>
              <a:t>Website: </a:t>
            </a:r>
            <a:r>
              <a:rPr lang="en-US" sz="3000" dirty="0">
                <a:hlinkClick r:id="rId3"/>
              </a:rPr>
              <a:t>www.eatrightPRO.org</a:t>
            </a:r>
            <a:r>
              <a:rPr lang="en-US" sz="3000" dirty="0"/>
              <a:t> </a:t>
            </a:r>
            <a:endParaRPr lang="en-US" sz="3000" dirty="0">
              <a:hlinkClick r:id="rId4"/>
            </a:endParaRPr>
          </a:p>
          <a:p>
            <a:pPr algn="ctr">
              <a:buSzPct val="75000"/>
            </a:pPr>
            <a:r>
              <a:rPr lang="en-US" sz="2800" dirty="0"/>
              <a:t>Email: </a:t>
            </a:r>
            <a:r>
              <a:rPr lang="en-US" sz="3000" dirty="0">
                <a:hlinkClick r:id="rId5"/>
              </a:rPr>
              <a:t>membership@eatright.org</a:t>
            </a:r>
            <a:endParaRPr lang="en-US" sz="3000" dirty="0"/>
          </a:p>
          <a:p>
            <a:pPr algn="ctr">
              <a:buSzPct val="75000"/>
            </a:pPr>
            <a:endParaRPr lang="en-US" sz="3000" dirty="0"/>
          </a:p>
          <a:p>
            <a:pPr algn="ctr">
              <a:buSzPct val="75000"/>
            </a:pPr>
            <a:endParaRPr lang="en-US" sz="3000" dirty="0"/>
          </a:p>
          <a:p>
            <a:pPr algn="ctr">
              <a:buSzPct val="75000"/>
            </a:pPr>
            <a:r>
              <a:rPr lang="en-US" sz="3000" b="1" dirty="0"/>
              <a:t>Accreditation Council for Education in Nutrition and Dietetics (ACEND)</a:t>
            </a:r>
            <a:endParaRPr lang="en-US" sz="3000" dirty="0"/>
          </a:p>
          <a:p>
            <a:pPr algn="ctr">
              <a:buSzPct val="75000"/>
            </a:pPr>
            <a:r>
              <a:rPr lang="en-US" sz="3000" dirty="0"/>
              <a:t>Website: </a:t>
            </a:r>
            <a:r>
              <a:rPr lang="en-US" sz="3000" dirty="0">
                <a:hlinkClick r:id="rId6"/>
              </a:rPr>
              <a:t>www.eatrightACEND.org</a:t>
            </a:r>
            <a:r>
              <a:rPr lang="en-US" sz="3000" dirty="0"/>
              <a:t> </a:t>
            </a:r>
          </a:p>
          <a:p>
            <a:pPr algn="ctr">
              <a:buSzPct val="75000"/>
            </a:pPr>
            <a:r>
              <a:rPr lang="en-US" sz="3000" dirty="0"/>
              <a:t>Email: </a:t>
            </a:r>
            <a:r>
              <a:rPr lang="en-US" sz="3000" dirty="0">
                <a:hlinkClick r:id="rId7"/>
              </a:rPr>
              <a:t>acend@eatright.org</a:t>
            </a:r>
            <a:endParaRPr lang="en-US" sz="3000" dirty="0"/>
          </a:p>
          <a:p>
            <a:pPr algn="ctr">
              <a:buSzPct val="75000"/>
            </a:pPr>
            <a:endParaRPr lang="en-US" sz="3000" dirty="0"/>
          </a:p>
          <a:p>
            <a:pPr>
              <a:buClr>
                <a:srgbClr val="000066"/>
              </a:buClr>
              <a:buFont typeface="CommonBullets"/>
              <a:buNone/>
            </a:pPr>
            <a:endParaRPr lang="en-US" sz="3000" b="1" dirty="0"/>
          </a:p>
          <a:p>
            <a:pPr algn="ctr">
              <a:buClr>
                <a:srgbClr val="000066"/>
              </a:buClr>
              <a:buFont typeface="CommonBullets"/>
              <a:buNone/>
            </a:pPr>
            <a:endParaRPr lang="en-US" sz="3000" b="1" dirty="0"/>
          </a:p>
        </p:txBody>
      </p:sp>
      <p:sp>
        <p:nvSpPr>
          <p:cNvPr id="5" name="Title 1"/>
          <p:cNvSpPr txBox="1">
            <a:spLocks/>
          </p:cNvSpPr>
          <p:nvPr/>
        </p:nvSpPr>
        <p:spPr bwMode="auto">
          <a:xfrm>
            <a:off x="381000" y="228600"/>
            <a:ext cx="5867400" cy="563562"/>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sz="3000" kern="1200">
                <a:solidFill>
                  <a:srgbClr val="39683E"/>
                </a:solidFill>
                <a:latin typeface="Tahoma" pitchFamily="34" charset="0"/>
                <a:ea typeface="+mj-ea"/>
                <a:cs typeface="Tahoma" pitchFamily="34" charset="0"/>
              </a:defRPr>
            </a:lvl1pPr>
            <a:lvl2pPr algn="l" rtl="0" eaLnBrk="0" fontAlgn="base" hangingPunct="0">
              <a:spcBef>
                <a:spcPct val="0"/>
              </a:spcBef>
              <a:spcAft>
                <a:spcPct val="0"/>
              </a:spcAft>
              <a:defRPr sz="3000">
                <a:solidFill>
                  <a:srgbClr val="39683E"/>
                </a:solidFill>
                <a:latin typeface="Tahoma" pitchFamily="34" charset="0"/>
                <a:cs typeface="Tahoma" pitchFamily="34" charset="0"/>
              </a:defRPr>
            </a:lvl2pPr>
            <a:lvl3pPr algn="l" rtl="0" eaLnBrk="0" fontAlgn="base" hangingPunct="0">
              <a:spcBef>
                <a:spcPct val="0"/>
              </a:spcBef>
              <a:spcAft>
                <a:spcPct val="0"/>
              </a:spcAft>
              <a:defRPr sz="3000">
                <a:solidFill>
                  <a:srgbClr val="39683E"/>
                </a:solidFill>
                <a:latin typeface="Tahoma" pitchFamily="34" charset="0"/>
                <a:cs typeface="Tahoma" pitchFamily="34" charset="0"/>
              </a:defRPr>
            </a:lvl3pPr>
            <a:lvl4pPr algn="l" rtl="0" eaLnBrk="0" fontAlgn="base" hangingPunct="0">
              <a:spcBef>
                <a:spcPct val="0"/>
              </a:spcBef>
              <a:spcAft>
                <a:spcPct val="0"/>
              </a:spcAft>
              <a:defRPr sz="3000">
                <a:solidFill>
                  <a:srgbClr val="39683E"/>
                </a:solidFill>
                <a:latin typeface="Tahoma" pitchFamily="34" charset="0"/>
                <a:cs typeface="Tahoma" pitchFamily="34" charset="0"/>
              </a:defRPr>
            </a:lvl4pPr>
            <a:lvl5pPr algn="l" rtl="0" eaLnBrk="0" fontAlgn="base" hangingPunct="0">
              <a:spcBef>
                <a:spcPct val="0"/>
              </a:spcBef>
              <a:spcAft>
                <a:spcPct val="0"/>
              </a:spcAft>
              <a:defRPr sz="3000">
                <a:solidFill>
                  <a:srgbClr val="39683E"/>
                </a:solidFill>
                <a:latin typeface="Tahoma" pitchFamily="34" charset="0"/>
                <a:cs typeface="Tahoma" pitchFamily="34" charset="0"/>
              </a:defRPr>
            </a:lvl5pPr>
            <a:lvl6pPr marL="457200" algn="l" rtl="0" fontAlgn="base">
              <a:spcBef>
                <a:spcPct val="0"/>
              </a:spcBef>
              <a:spcAft>
                <a:spcPct val="0"/>
              </a:spcAft>
              <a:defRPr sz="3800" b="1">
                <a:solidFill>
                  <a:srgbClr val="39683E"/>
                </a:solidFill>
                <a:latin typeface="Myriad Pro" pitchFamily="34" charset="0"/>
              </a:defRPr>
            </a:lvl6pPr>
            <a:lvl7pPr marL="914400" algn="l" rtl="0" fontAlgn="base">
              <a:spcBef>
                <a:spcPct val="0"/>
              </a:spcBef>
              <a:spcAft>
                <a:spcPct val="0"/>
              </a:spcAft>
              <a:defRPr sz="3800" b="1">
                <a:solidFill>
                  <a:srgbClr val="39683E"/>
                </a:solidFill>
                <a:latin typeface="Myriad Pro" pitchFamily="34" charset="0"/>
              </a:defRPr>
            </a:lvl7pPr>
            <a:lvl8pPr marL="1371600" algn="l" rtl="0" fontAlgn="base">
              <a:spcBef>
                <a:spcPct val="0"/>
              </a:spcBef>
              <a:spcAft>
                <a:spcPct val="0"/>
              </a:spcAft>
              <a:defRPr sz="3800" b="1">
                <a:solidFill>
                  <a:srgbClr val="39683E"/>
                </a:solidFill>
                <a:latin typeface="Myriad Pro" pitchFamily="34" charset="0"/>
              </a:defRPr>
            </a:lvl8pPr>
            <a:lvl9pPr marL="1828800" algn="l" rtl="0" fontAlgn="base">
              <a:spcBef>
                <a:spcPct val="0"/>
              </a:spcBef>
              <a:spcAft>
                <a:spcPct val="0"/>
              </a:spcAft>
              <a:defRPr sz="3800" b="1">
                <a:solidFill>
                  <a:srgbClr val="39683E"/>
                </a:solidFill>
                <a:latin typeface="Myriad Pro" pitchFamily="34" charset="0"/>
              </a:defRPr>
            </a:lvl9pPr>
          </a:lstStyle>
          <a:p>
            <a:r>
              <a:rPr lang="en-US" sz="3200" dirty="0"/>
              <a:t>Academy Contact Information</a:t>
            </a:r>
          </a:p>
        </p:txBody>
      </p:sp>
    </p:spTree>
    <p:extLst>
      <p:ext uri="{BB962C8B-B14F-4D97-AF65-F5344CB8AC3E}">
        <p14:creationId xmlns:p14="http://schemas.microsoft.com/office/powerpoint/2010/main" val="285292675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Slide Number Placeholder 1"/>
          <p:cNvSpPr>
            <a:spLocks noGrp="1"/>
          </p:cNvSpPr>
          <p:nvPr>
            <p:ph type="sldNum" sz="quarter" idx="11"/>
          </p:nvPr>
        </p:nvSpPr>
        <p:spPr bwMode="auto">
          <a:prstGeom prst="rect">
            <a:avLst/>
          </a:prstGeom>
          <a:noFill/>
          <a:ln>
            <a:miter lim="800000"/>
            <a:headEnd/>
            <a:tailEnd/>
          </a:ln>
        </p:spPr>
        <p:txBody>
          <a:bodyPr wrap="square" numCol="1" anchorCtr="0" compatLnSpc="1">
            <a:prstTxWarp prst="textNoShape">
              <a:avLst/>
            </a:prstTxWarp>
          </a:bodyPr>
          <a:lstStyle/>
          <a:p>
            <a:pPr fontAlgn="base">
              <a:spcBef>
                <a:spcPct val="0"/>
              </a:spcBef>
              <a:spcAft>
                <a:spcPct val="0"/>
              </a:spcAft>
            </a:pPr>
            <a:fld id="{9E9045D3-1586-4934-A928-A0A8E1816332}" type="slidenum">
              <a:rPr lang="en-US" smtClean="0"/>
              <a:pPr fontAlgn="base">
                <a:spcBef>
                  <a:spcPct val="0"/>
                </a:spcBef>
                <a:spcAft>
                  <a:spcPct val="0"/>
                </a:spcAft>
              </a:pPr>
              <a:t>25</a:t>
            </a:fld>
            <a:endParaRPr lang="en-US" dirty="0"/>
          </a:p>
        </p:txBody>
      </p:sp>
      <p:pic>
        <p:nvPicPr>
          <p:cNvPr id="63493" name="Picture 2" descr="S:\Organizational Identity\Photography\hands up.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981200" y="863155"/>
            <a:ext cx="8460581" cy="5613845"/>
          </a:xfrm>
          <a:prstGeom prst="rect">
            <a:avLst/>
          </a:prstGeom>
          <a:noFill/>
          <a:ln w="9525">
            <a:noFill/>
            <a:miter lim="800000"/>
            <a:headEnd/>
            <a:tailEnd/>
          </a:ln>
        </p:spPr>
      </p:pic>
      <p:sp>
        <p:nvSpPr>
          <p:cNvPr id="6" name="Title 1"/>
          <p:cNvSpPr txBox="1">
            <a:spLocks/>
          </p:cNvSpPr>
          <p:nvPr/>
        </p:nvSpPr>
        <p:spPr bwMode="auto">
          <a:xfrm>
            <a:off x="315546" y="198438"/>
            <a:ext cx="2503854" cy="563562"/>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sz="3000" kern="1200">
                <a:solidFill>
                  <a:srgbClr val="39683E"/>
                </a:solidFill>
                <a:latin typeface="Tahoma" pitchFamily="34" charset="0"/>
                <a:ea typeface="+mj-ea"/>
                <a:cs typeface="Tahoma" pitchFamily="34" charset="0"/>
              </a:defRPr>
            </a:lvl1pPr>
            <a:lvl2pPr algn="l" rtl="0" eaLnBrk="0" fontAlgn="base" hangingPunct="0">
              <a:spcBef>
                <a:spcPct val="0"/>
              </a:spcBef>
              <a:spcAft>
                <a:spcPct val="0"/>
              </a:spcAft>
              <a:defRPr sz="3000">
                <a:solidFill>
                  <a:srgbClr val="39683E"/>
                </a:solidFill>
                <a:latin typeface="Tahoma" pitchFamily="34" charset="0"/>
                <a:cs typeface="Tahoma" pitchFamily="34" charset="0"/>
              </a:defRPr>
            </a:lvl2pPr>
            <a:lvl3pPr algn="l" rtl="0" eaLnBrk="0" fontAlgn="base" hangingPunct="0">
              <a:spcBef>
                <a:spcPct val="0"/>
              </a:spcBef>
              <a:spcAft>
                <a:spcPct val="0"/>
              </a:spcAft>
              <a:defRPr sz="3000">
                <a:solidFill>
                  <a:srgbClr val="39683E"/>
                </a:solidFill>
                <a:latin typeface="Tahoma" pitchFamily="34" charset="0"/>
                <a:cs typeface="Tahoma" pitchFamily="34" charset="0"/>
              </a:defRPr>
            </a:lvl3pPr>
            <a:lvl4pPr algn="l" rtl="0" eaLnBrk="0" fontAlgn="base" hangingPunct="0">
              <a:spcBef>
                <a:spcPct val="0"/>
              </a:spcBef>
              <a:spcAft>
                <a:spcPct val="0"/>
              </a:spcAft>
              <a:defRPr sz="3000">
                <a:solidFill>
                  <a:srgbClr val="39683E"/>
                </a:solidFill>
                <a:latin typeface="Tahoma" pitchFamily="34" charset="0"/>
                <a:cs typeface="Tahoma" pitchFamily="34" charset="0"/>
              </a:defRPr>
            </a:lvl4pPr>
            <a:lvl5pPr algn="l" rtl="0" eaLnBrk="0" fontAlgn="base" hangingPunct="0">
              <a:spcBef>
                <a:spcPct val="0"/>
              </a:spcBef>
              <a:spcAft>
                <a:spcPct val="0"/>
              </a:spcAft>
              <a:defRPr sz="3000">
                <a:solidFill>
                  <a:srgbClr val="39683E"/>
                </a:solidFill>
                <a:latin typeface="Tahoma" pitchFamily="34" charset="0"/>
                <a:cs typeface="Tahoma" pitchFamily="34" charset="0"/>
              </a:defRPr>
            </a:lvl5pPr>
            <a:lvl6pPr marL="457200" algn="l" rtl="0" fontAlgn="base">
              <a:spcBef>
                <a:spcPct val="0"/>
              </a:spcBef>
              <a:spcAft>
                <a:spcPct val="0"/>
              </a:spcAft>
              <a:defRPr sz="3800" b="1">
                <a:solidFill>
                  <a:srgbClr val="39683E"/>
                </a:solidFill>
                <a:latin typeface="Myriad Pro" pitchFamily="34" charset="0"/>
              </a:defRPr>
            </a:lvl6pPr>
            <a:lvl7pPr marL="914400" algn="l" rtl="0" fontAlgn="base">
              <a:spcBef>
                <a:spcPct val="0"/>
              </a:spcBef>
              <a:spcAft>
                <a:spcPct val="0"/>
              </a:spcAft>
              <a:defRPr sz="3800" b="1">
                <a:solidFill>
                  <a:srgbClr val="39683E"/>
                </a:solidFill>
                <a:latin typeface="Myriad Pro" pitchFamily="34" charset="0"/>
              </a:defRPr>
            </a:lvl7pPr>
            <a:lvl8pPr marL="1371600" algn="l" rtl="0" fontAlgn="base">
              <a:spcBef>
                <a:spcPct val="0"/>
              </a:spcBef>
              <a:spcAft>
                <a:spcPct val="0"/>
              </a:spcAft>
              <a:defRPr sz="3800" b="1">
                <a:solidFill>
                  <a:srgbClr val="39683E"/>
                </a:solidFill>
                <a:latin typeface="Myriad Pro" pitchFamily="34" charset="0"/>
              </a:defRPr>
            </a:lvl8pPr>
            <a:lvl9pPr marL="1828800" algn="l" rtl="0" fontAlgn="base">
              <a:spcBef>
                <a:spcPct val="0"/>
              </a:spcBef>
              <a:spcAft>
                <a:spcPct val="0"/>
              </a:spcAft>
              <a:defRPr sz="3800" b="1">
                <a:solidFill>
                  <a:srgbClr val="39683E"/>
                </a:solidFill>
                <a:latin typeface="Myriad Pro" pitchFamily="34" charset="0"/>
              </a:defRPr>
            </a:lvl9pPr>
          </a:lstStyle>
          <a:p>
            <a:r>
              <a:rPr lang="en-US" sz="3200" dirty="0"/>
              <a:t>Questions?</a:t>
            </a:r>
          </a:p>
        </p:txBody>
      </p:sp>
    </p:spTree>
    <p:extLst>
      <p:ext uri="{BB962C8B-B14F-4D97-AF65-F5344CB8AC3E}">
        <p14:creationId xmlns:p14="http://schemas.microsoft.com/office/powerpoint/2010/main" val="149078285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13519"/>
            <a:ext cx="8229600" cy="563562"/>
          </a:xfrm>
        </p:spPr>
        <p:txBody>
          <a:bodyPr/>
          <a:lstStyle/>
          <a:p>
            <a:r>
              <a:rPr lang="en-US" sz="3200" dirty="0"/>
              <a:t>Get to Know the Speaker</a:t>
            </a:r>
          </a:p>
        </p:txBody>
      </p:sp>
      <p:sp>
        <p:nvSpPr>
          <p:cNvPr id="9" name="Picture Placeholder 8"/>
          <p:cNvSpPr>
            <a:spLocks noGrp="1"/>
          </p:cNvSpPr>
          <p:nvPr>
            <p:ph type="pic" sz="quarter" idx="12"/>
          </p:nvPr>
        </p:nvSpPr>
        <p:spPr/>
      </p:sp>
      <p:sp>
        <p:nvSpPr>
          <p:cNvPr id="10" name="Text Placeholder 9"/>
          <p:cNvSpPr>
            <a:spLocks noGrp="1"/>
          </p:cNvSpPr>
          <p:nvPr>
            <p:ph type="body" sz="quarter" idx="13"/>
          </p:nvPr>
        </p:nvSpPr>
        <p:spPr/>
        <p:txBody>
          <a:bodyPr/>
          <a:lstStyle/>
          <a:p>
            <a:endParaRPr lang="en-US"/>
          </a:p>
        </p:txBody>
      </p:sp>
      <p:sp>
        <p:nvSpPr>
          <p:cNvPr id="11" name="Text Placeholder 10"/>
          <p:cNvSpPr>
            <a:spLocks noGrp="1"/>
          </p:cNvSpPr>
          <p:nvPr>
            <p:ph type="body" sz="quarter" idx="14"/>
          </p:nvPr>
        </p:nvSpPr>
        <p:spPr/>
        <p:txBody>
          <a:bodyPr/>
          <a:lstStyle/>
          <a:p>
            <a:endParaRPr lang="en-US"/>
          </a:p>
        </p:txBody>
      </p:sp>
      <p:sp>
        <p:nvSpPr>
          <p:cNvPr id="6" name="Slide Number Placeholder 5"/>
          <p:cNvSpPr>
            <a:spLocks noGrp="1"/>
          </p:cNvSpPr>
          <p:nvPr>
            <p:ph type="sldNum" sz="quarter" idx="16"/>
          </p:nvPr>
        </p:nvSpPr>
        <p:spPr/>
        <p:txBody>
          <a:bodyPr/>
          <a:lstStyle/>
          <a:p>
            <a:fld id="{D2F38E17-A169-4754-BDD3-4FEF2819C89E}" type="slidenum">
              <a:rPr lang="en-US" smtClean="0"/>
              <a:pPr/>
              <a:t>3</a:t>
            </a:fld>
            <a:endParaRPr lang="en-US"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28600"/>
            <a:ext cx="8229600" cy="563562"/>
          </a:xfrm>
        </p:spPr>
        <p:txBody>
          <a:bodyPr/>
          <a:lstStyle/>
          <a:p>
            <a:r>
              <a:rPr lang="en-US" sz="3200" dirty="0"/>
              <a:t>What is Dietetics?</a:t>
            </a:r>
          </a:p>
        </p:txBody>
      </p:sp>
      <p:sp>
        <p:nvSpPr>
          <p:cNvPr id="3" name="Text Placeholder 2"/>
          <p:cNvSpPr>
            <a:spLocks noGrp="1"/>
          </p:cNvSpPr>
          <p:nvPr>
            <p:ph type="body" sz="quarter" idx="12"/>
          </p:nvPr>
        </p:nvSpPr>
        <p:spPr>
          <a:xfrm>
            <a:off x="304800" y="990600"/>
            <a:ext cx="6324600" cy="5410200"/>
          </a:xfrm>
        </p:spPr>
        <p:txBody>
          <a:bodyPr/>
          <a:lstStyle/>
          <a:p>
            <a:r>
              <a:rPr lang="en-US" dirty="0"/>
              <a:t>Dietetics is the science and art of applying the principles of food and nutrition to health.</a:t>
            </a:r>
          </a:p>
          <a:p>
            <a:endParaRPr lang="en-US" dirty="0"/>
          </a:p>
          <a:p>
            <a:pPr>
              <a:spcAft>
                <a:spcPts val="1200"/>
              </a:spcAft>
            </a:pPr>
            <a:r>
              <a:rPr lang="en-US" dirty="0"/>
              <a:t>Positions in the field of nutrition and dietetics include:</a:t>
            </a:r>
          </a:p>
          <a:p>
            <a:pPr marL="457200" indent="-457200">
              <a:spcAft>
                <a:spcPts val="1200"/>
              </a:spcAft>
              <a:buFont typeface="Arial" panose="020B0604020202020204" pitchFamily="34" charset="0"/>
              <a:buChar char="•"/>
            </a:pPr>
            <a:r>
              <a:rPr lang="en-US" sz="2500" b="1" dirty="0">
                <a:solidFill>
                  <a:schemeClr val="tx1"/>
                </a:solidFill>
              </a:rPr>
              <a:t>Registered Dietitian Nutritionist (RDN or RD)</a:t>
            </a:r>
          </a:p>
          <a:p>
            <a:pPr marL="457200" indent="-457200">
              <a:spcAft>
                <a:spcPts val="1200"/>
              </a:spcAft>
              <a:buFont typeface="Arial" panose="020B0604020202020204" pitchFamily="34" charset="0"/>
              <a:buChar char="•"/>
            </a:pPr>
            <a:r>
              <a:rPr lang="en-US" sz="2500" b="1" dirty="0">
                <a:solidFill>
                  <a:schemeClr val="tx1"/>
                </a:solidFill>
              </a:rPr>
              <a:t>Nutrition and Dietetic Technician, Registered (NDTR or DTR)</a:t>
            </a:r>
          </a:p>
        </p:txBody>
      </p:sp>
      <p:sp>
        <p:nvSpPr>
          <p:cNvPr id="4" name="Slide Number Placeholder 3"/>
          <p:cNvSpPr>
            <a:spLocks noGrp="1"/>
          </p:cNvSpPr>
          <p:nvPr>
            <p:ph type="sldNum" sz="quarter" idx="14"/>
          </p:nvPr>
        </p:nvSpPr>
        <p:spPr/>
        <p:txBody>
          <a:bodyPr/>
          <a:lstStyle/>
          <a:p>
            <a:pPr>
              <a:defRPr/>
            </a:pPr>
            <a:fld id="{6CB0682F-AD5A-48A6-B1B7-B7AC7885359F}" type="slidenum">
              <a:rPr lang="en-US" smtClean="0"/>
              <a:pPr>
                <a:defRPr/>
              </a:pPr>
              <a:t>4</a:t>
            </a:fld>
            <a:endParaRPr lang="en-US" dirty="0"/>
          </a:p>
        </p:txBody>
      </p:sp>
      <p:pic>
        <p:nvPicPr>
          <p:cNvPr id="6" name="Picture 2" descr="Nutrition &amp; Dietetics">
            <a:extLst>
              <a:ext uri="{FF2B5EF4-FFF2-40B4-BE49-F238E27FC236}">
                <a16:creationId xmlns:a16="http://schemas.microsoft.com/office/drawing/2014/main" id="{7802D2D8-A916-4F82-95D5-2BFD38B9AF2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34200" y="2667000"/>
            <a:ext cx="4800600" cy="3186398"/>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228600"/>
            <a:ext cx="8229600" cy="512329"/>
          </a:xfrm>
        </p:spPr>
        <p:txBody>
          <a:bodyPr>
            <a:noAutofit/>
          </a:bodyPr>
          <a:lstStyle/>
          <a:p>
            <a:r>
              <a:rPr lang="en-US" sz="3200" dirty="0"/>
              <a:t>Dietetics – Where You Might Work </a:t>
            </a:r>
          </a:p>
        </p:txBody>
      </p:sp>
      <p:sp>
        <p:nvSpPr>
          <p:cNvPr id="3" name="Text Placeholder 2"/>
          <p:cNvSpPr>
            <a:spLocks noGrp="1"/>
          </p:cNvSpPr>
          <p:nvPr>
            <p:ph type="body" sz="quarter" idx="12"/>
          </p:nvPr>
        </p:nvSpPr>
        <p:spPr>
          <a:xfrm>
            <a:off x="0" y="990600"/>
            <a:ext cx="6324600" cy="5638800"/>
          </a:xfrm>
        </p:spPr>
        <p:txBody>
          <a:bodyPr/>
          <a:lstStyle/>
          <a:p>
            <a:pPr marL="973138" lvl="1" indent="-514350"/>
            <a:r>
              <a:rPr lang="en-US" sz="2600" b="1" dirty="0"/>
              <a:t>Hospitals/medicine</a:t>
            </a:r>
          </a:p>
          <a:p>
            <a:pPr marL="973138" lvl="1" indent="-514350"/>
            <a:r>
              <a:rPr lang="en-US" sz="2600" b="1" dirty="0"/>
              <a:t>Sports/fitness</a:t>
            </a:r>
          </a:p>
          <a:p>
            <a:pPr marL="973138" lvl="1" indent="-514350"/>
            <a:r>
              <a:rPr lang="en-US" sz="2600" b="1" dirty="0"/>
              <a:t>Restaurants/Supermarkets</a:t>
            </a:r>
          </a:p>
          <a:p>
            <a:pPr marL="973138" lvl="1" indent="-514350"/>
            <a:r>
              <a:rPr lang="en-US" sz="2600" b="1" dirty="0"/>
              <a:t>Public health</a:t>
            </a:r>
          </a:p>
          <a:p>
            <a:pPr marL="973138" lvl="1" indent="-514350"/>
            <a:r>
              <a:rPr lang="en-US" sz="2600" b="1" dirty="0"/>
              <a:t>Food service (school, hospital)</a:t>
            </a:r>
          </a:p>
          <a:p>
            <a:pPr marL="973138" lvl="1" indent="-514350"/>
            <a:r>
              <a:rPr lang="en-US" sz="2600" b="1" dirty="0"/>
              <a:t>Universities (teach)</a:t>
            </a:r>
          </a:p>
          <a:p>
            <a:pPr marL="973138" lvl="1" indent="-514350"/>
            <a:r>
              <a:rPr lang="en-US" sz="2600" b="1" dirty="0"/>
              <a:t>Research</a:t>
            </a:r>
          </a:p>
          <a:p>
            <a:pPr marL="973138" lvl="1" indent="-514350"/>
            <a:r>
              <a:rPr lang="en-US" sz="2600" b="1" dirty="0"/>
              <a:t>Marketing/public relations</a:t>
            </a:r>
          </a:p>
          <a:p>
            <a:pPr marL="973138" lvl="1" indent="-514350"/>
            <a:r>
              <a:rPr lang="en-US" sz="2600" b="1" dirty="0"/>
              <a:t>Agriculture</a:t>
            </a:r>
          </a:p>
          <a:p>
            <a:pPr marL="973138" lvl="1" indent="-514350"/>
            <a:r>
              <a:rPr lang="en-US" sz="2600" b="1" dirty="0"/>
              <a:t>Food manufacturing</a:t>
            </a:r>
          </a:p>
          <a:p>
            <a:pPr marL="973138" lvl="1" indent="-514350"/>
            <a:r>
              <a:rPr lang="en-US" sz="2600" b="1" dirty="0"/>
              <a:t>Government</a:t>
            </a:r>
          </a:p>
          <a:p>
            <a:pPr marL="973138" lvl="1" indent="-514350"/>
            <a:r>
              <a:rPr lang="en-US" sz="2600" b="1" dirty="0"/>
              <a:t>Long-term care</a:t>
            </a:r>
          </a:p>
          <a:p>
            <a:pPr marL="973138" lvl="1" indent="-514350"/>
            <a:r>
              <a:rPr lang="en-US" sz="2600" b="1" dirty="0"/>
              <a:t>Private counseling practice</a:t>
            </a:r>
            <a:endParaRPr lang="en-US" sz="2600" b="1" dirty="0">
              <a:solidFill>
                <a:srgbClr val="717171"/>
              </a:solidFill>
            </a:endParaRPr>
          </a:p>
        </p:txBody>
      </p:sp>
      <p:sp>
        <p:nvSpPr>
          <p:cNvPr id="4" name="Slide Number Placeholder 3"/>
          <p:cNvSpPr>
            <a:spLocks noGrp="1"/>
          </p:cNvSpPr>
          <p:nvPr>
            <p:ph type="sldNum" sz="quarter" idx="14"/>
          </p:nvPr>
        </p:nvSpPr>
        <p:spPr/>
        <p:txBody>
          <a:bodyPr/>
          <a:lstStyle/>
          <a:p>
            <a:pPr>
              <a:defRPr/>
            </a:pPr>
            <a:fld id="{6CB0682F-AD5A-48A6-B1B7-B7AC7885359F}" type="slidenum">
              <a:rPr lang="en-US" smtClean="0"/>
              <a:pPr>
                <a:defRPr/>
              </a:pPr>
              <a:t>5</a:t>
            </a:fld>
            <a:endParaRPr lang="en-US" dirty="0"/>
          </a:p>
        </p:txBody>
      </p:sp>
      <p:pic>
        <p:nvPicPr>
          <p:cNvPr id="7" name="Picture 6" descr="A picture containing text&#10;&#10;Description automatically generated">
            <a:extLst>
              <a:ext uri="{FF2B5EF4-FFF2-40B4-BE49-F238E27FC236}">
                <a16:creationId xmlns:a16="http://schemas.microsoft.com/office/drawing/2014/main" id="{0F9EC9D1-EBE5-4C7F-83B8-F20649AF5E6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324600" y="1103156"/>
            <a:ext cx="3400900" cy="2741678"/>
          </a:xfrm>
          <a:prstGeom prst="rect">
            <a:avLst/>
          </a:prstGeom>
        </p:spPr>
      </p:pic>
      <p:pic>
        <p:nvPicPr>
          <p:cNvPr id="9" name="Picture 8" descr="A black rectangle with a black background&#10;&#10;Description automatically generated with low confidence">
            <a:extLst>
              <a:ext uri="{FF2B5EF4-FFF2-40B4-BE49-F238E27FC236}">
                <a16:creationId xmlns:a16="http://schemas.microsoft.com/office/drawing/2014/main" id="{3A9000DA-DB49-41A4-A718-70F3D507C863}"/>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871166" y="1536004"/>
            <a:ext cx="1828800" cy="1658779"/>
          </a:xfrm>
          <a:prstGeom prst="rect">
            <a:avLst/>
          </a:prstGeom>
        </p:spPr>
      </p:pic>
      <p:pic>
        <p:nvPicPr>
          <p:cNvPr id="11" name="Picture 10" descr="A picture containing text, sign, screenshot&#10;&#10;Description automatically generated">
            <a:extLst>
              <a:ext uri="{FF2B5EF4-FFF2-40B4-BE49-F238E27FC236}">
                <a16:creationId xmlns:a16="http://schemas.microsoft.com/office/drawing/2014/main" id="{0EBA5E9C-9926-4941-93FE-9FA8BB91A78E}"/>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a:stretch/>
        </p:blipFill>
        <p:spPr>
          <a:xfrm>
            <a:off x="7620000" y="4267200"/>
            <a:ext cx="2641600" cy="2031206"/>
          </a:xfrm>
          <a:prstGeom prst="rect">
            <a:avLst/>
          </a:prstGeom>
        </p:spPr>
      </p:pic>
    </p:spTree>
    <p:extLst>
      <p:ext uri="{BB962C8B-B14F-4D97-AF65-F5344CB8AC3E}">
        <p14:creationId xmlns:p14="http://schemas.microsoft.com/office/powerpoint/2010/main" val="197658274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2" name="Rectangle 8"/>
          <p:cNvSpPr>
            <a:spLocks noChangeArrowheads="1"/>
          </p:cNvSpPr>
          <p:nvPr/>
        </p:nvSpPr>
        <p:spPr bwMode="auto">
          <a:xfrm>
            <a:off x="402433" y="177225"/>
            <a:ext cx="2709862" cy="584775"/>
          </a:xfrm>
          <a:prstGeom prst="rect">
            <a:avLst/>
          </a:prstGeom>
          <a:noFill/>
          <a:ln w="9525">
            <a:noFill/>
            <a:miter lim="800000"/>
            <a:headEnd/>
            <a:tailEnd/>
          </a:ln>
        </p:spPr>
        <p:txBody>
          <a:bodyPr>
            <a:spAutoFit/>
          </a:bodyPr>
          <a:lstStyle/>
          <a:p>
            <a:r>
              <a:rPr lang="en-US" sz="3200" dirty="0">
                <a:solidFill>
                  <a:srgbClr val="39683E"/>
                </a:solidFill>
                <a:latin typeface="Tahoma" panose="020B0604030504040204" pitchFamily="34" charset="0"/>
                <a:ea typeface="Tahoma" panose="020B0604030504040204" pitchFamily="34" charset="0"/>
                <a:cs typeface="Tahoma" panose="020B0604030504040204" pitchFamily="34" charset="0"/>
              </a:rPr>
              <a:t>Who Are We?</a:t>
            </a:r>
          </a:p>
        </p:txBody>
      </p:sp>
      <p:sp>
        <p:nvSpPr>
          <p:cNvPr id="43013" name="Slide Number Placeholder 9"/>
          <p:cNvSpPr>
            <a:spLocks noGrp="1"/>
          </p:cNvSpPr>
          <p:nvPr>
            <p:ph type="sldNum" sz="quarter" idx="14"/>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A4D885F6-6745-4A4D-85CF-C8E381690CA2}" type="slidenum">
              <a:rPr lang="en-US" smtClean="0"/>
              <a:pPr fontAlgn="base">
                <a:spcBef>
                  <a:spcPct val="0"/>
                </a:spcBef>
                <a:spcAft>
                  <a:spcPct val="0"/>
                </a:spcAft>
              </a:pPr>
              <a:t>6</a:t>
            </a:fld>
            <a:endParaRPr lang="en-US"/>
          </a:p>
        </p:txBody>
      </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676400" y="1143000"/>
            <a:ext cx="9305925" cy="1628775"/>
          </a:xfrm>
          <a:prstGeom prst="rect">
            <a:avLst/>
          </a:prstGeom>
        </p:spPr>
      </p:pic>
      <p:sp>
        <p:nvSpPr>
          <p:cNvPr id="2" name="TextBox 1">
            <a:extLst>
              <a:ext uri="{FF2B5EF4-FFF2-40B4-BE49-F238E27FC236}">
                <a16:creationId xmlns:a16="http://schemas.microsoft.com/office/drawing/2014/main" id="{1449E24E-1808-43B0-8888-A7C9463C166D}"/>
              </a:ext>
            </a:extLst>
          </p:cNvPr>
          <p:cNvSpPr txBox="1"/>
          <p:nvPr/>
        </p:nvSpPr>
        <p:spPr>
          <a:xfrm>
            <a:off x="4059087" y="2895600"/>
            <a:ext cx="3941912" cy="1323439"/>
          </a:xfrm>
          <a:prstGeom prst="rect">
            <a:avLst/>
          </a:prstGeom>
          <a:noFill/>
        </p:spPr>
        <p:txBody>
          <a:bodyPr wrap="none" rtlCol="0">
            <a:spAutoFit/>
          </a:bodyPr>
          <a:lstStyle/>
          <a:p>
            <a:pPr algn="ctr"/>
            <a:r>
              <a:rPr lang="en-US" sz="3200" dirty="0">
                <a:hlinkClick r:id="rId4"/>
              </a:rPr>
              <a:t>www.eatright.org</a:t>
            </a:r>
            <a:endParaRPr lang="en-US" sz="3200" dirty="0"/>
          </a:p>
          <a:p>
            <a:pPr algn="ctr"/>
            <a:endParaRPr lang="en-US" sz="1600" dirty="0"/>
          </a:p>
          <a:p>
            <a:pPr algn="ctr"/>
            <a:r>
              <a:rPr lang="en-US" sz="3200" dirty="0">
                <a:hlinkClick r:id="rId5"/>
              </a:rPr>
              <a:t>www.eatrightpro.org</a:t>
            </a:r>
            <a:r>
              <a:rPr lang="en-US" sz="3200" dirty="0"/>
              <a:t> </a:t>
            </a:r>
          </a:p>
        </p:txBody>
      </p:sp>
      <p:pic>
        <p:nvPicPr>
          <p:cNvPr id="6" name="Picture 5" descr="A picture containing food, dish, salad, different&#10;&#10;Description automatically generated">
            <a:extLst>
              <a:ext uri="{FF2B5EF4-FFF2-40B4-BE49-F238E27FC236}">
                <a16:creationId xmlns:a16="http://schemas.microsoft.com/office/drawing/2014/main" id="{88FE5EBE-5FC4-4247-8E6B-D0F2D9A77B00}"/>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0" y="3651250"/>
            <a:ext cx="12192000" cy="2825750"/>
          </a:xfrm>
          <a:prstGeom prst="rect">
            <a:avLst/>
          </a:prstGeom>
        </p:spPr>
      </p:pic>
    </p:spTree>
    <p:extLst>
      <p:ext uri="{BB962C8B-B14F-4D97-AF65-F5344CB8AC3E}">
        <p14:creationId xmlns:p14="http://schemas.microsoft.com/office/powerpoint/2010/main" val="320847292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563562"/>
          </a:xfrm>
        </p:spPr>
        <p:txBody>
          <a:bodyPr>
            <a:noAutofit/>
          </a:bodyPr>
          <a:lstStyle/>
          <a:p>
            <a:r>
              <a:rPr lang="en-US" sz="3200" dirty="0"/>
              <a:t>www.eatrightPRO.org</a:t>
            </a:r>
          </a:p>
        </p:txBody>
      </p:sp>
      <p:sp>
        <p:nvSpPr>
          <p:cNvPr id="6" name="Slide Number Placeholder 5"/>
          <p:cNvSpPr>
            <a:spLocks noGrp="1"/>
          </p:cNvSpPr>
          <p:nvPr>
            <p:ph type="sldNum" sz="quarter" idx="16"/>
          </p:nvPr>
        </p:nvSpPr>
        <p:spPr/>
        <p:txBody>
          <a:bodyPr/>
          <a:lstStyle/>
          <a:p>
            <a:pPr>
              <a:defRPr/>
            </a:pPr>
            <a:fld id="{D2F38E17-A169-4754-BDD3-4FEF2819C89E}" type="slidenum">
              <a:rPr lang="en-US" smtClean="0"/>
              <a:pPr>
                <a:defRPr/>
              </a:pPr>
              <a:t>7</a:t>
            </a:fld>
            <a:endParaRPr lang="en-US" dirty="0"/>
          </a:p>
        </p:txBody>
      </p:sp>
      <p:pic>
        <p:nvPicPr>
          <p:cNvPr id="8" name="Picture 7"/>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1371600" y="872401"/>
            <a:ext cx="9444964" cy="5858177"/>
          </a:xfrm>
          <a:prstGeom prst="rect">
            <a:avLst/>
          </a:prstGeom>
          <a:effectLst>
            <a:outerShdw blurRad="292100" dist="139700" dir="2700000" algn="tl" rotWithShape="0">
              <a:prstClr val="black">
                <a:alpha val="65000"/>
              </a:prstClr>
            </a:outerShdw>
          </a:effectLst>
        </p:spPr>
      </p:pic>
      <p:cxnSp>
        <p:nvCxnSpPr>
          <p:cNvPr id="11" name="Straight Arrow Connector 10"/>
          <p:cNvCxnSpPr/>
          <p:nvPr/>
        </p:nvCxnSpPr>
        <p:spPr>
          <a:xfrm flipH="1">
            <a:off x="4724400" y="228600"/>
            <a:ext cx="1295400" cy="304800"/>
          </a:xfrm>
          <a:prstGeom prst="straightConnector1">
            <a:avLst/>
          </a:prstGeom>
          <a:ln w="44450">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0356585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70753"/>
            <a:ext cx="8229600" cy="563562"/>
          </a:xfrm>
        </p:spPr>
        <p:txBody>
          <a:bodyPr>
            <a:noAutofit/>
          </a:bodyPr>
          <a:lstStyle/>
          <a:p>
            <a:r>
              <a:rPr lang="en-US" sz="3200" dirty="0"/>
              <a:t>www.eatrightACEND.org</a:t>
            </a:r>
          </a:p>
        </p:txBody>
      </p:sp>
      <p:sp>
        <p:nvSpPr>
          <p:cNvPr id="6" name="Slide Number Placeholder 5"/>
          <p:cNvSpPr>
            <a:spLocks noGrp="1"/>
          </p:cNvSpPr>
          <p:nvPr>
            <p:ph type="sldNum" sz="quarter" idx="16"/>
          </p:nvPr>
        </p:nvSpPr>
        <p:spPr/>
        <p:txBody>
          <a:bodyPr/>
          <a:lstStyle/>
          <a:p>
            <a:pPr>
              <a:defRPr/>
            </a:pPr>
            <a:fld id="{D2F38E17-A169-4754-BDD3-4FEF2819C89E}" type="slidenum">
              <a:rPr lang="en-US" smtClean="0"/>
              <a:pPr>
                <a:defRPr/>
              </a:pPr>
              <a:t>8</a:t>
            </a:fld>
            <a:endParaRPr lang="en-US" dirty="0"/>
          </a:p>
        </p:txBody>
      </p:sp>
      <p:pic>
        <p:nvPicPr>
          <p:cNvPr id="4" name="Picture 3"/>
          <p:cNvPicPr>
            <a:picLocks noChangeAspect="1"/>
          </p:cNvPicPr>
          <p:nvPr/>
        </p:nvPicPr>
        <p:blipFill rotWithShape="1">
          <a:blip r:embed="rId3"/>
          <a:srcRect l="69108" t="60171" r="22253" b="8937"/>
          <a:stretch/>
        </p:blipFill>
        <p:spPr>
          <a:xfrm>
            <a:off x="6781800" y="1219200"/>
            <a:ext cx="4739702" cy="4766790"/>
          </a:xfrm>
          <a:prstGeom prst="rect">
            <a:avLst/>
          </a:prstGeom>
          <a:ln>
            <a:noFill/>
          </a:ln>
          <a:effectLst>
            <a:outerShdw blurRad="292100" dist="139700" dir="2700000" algn="tl" rotWithShape="0">
              <a:srgbClr val="333333">
                <a:alpha val="65000"/>
              </a:srgbClr>
            </a:outerShdw>
          </a:effectLst>
        </p:spPr>
      </p:pic>
      <p:pic>
        <p:nvPicPr>
          <p:cNvPr id="7" name="Picture 6"/>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066800" y="1295400"/>
            <a:ext cx="4584085" cy="1981199"/>
          </a:xfrm>
          <a:prstGeom prst="rect">
            <a:avLst/>
          </a:prstGeom>
        </p:spPr>
      </p:pic>
      <p:pic>
        <p:nvPicPr>
          <p:cNvPr id="8" name="Picture 7"/>
          <p:cNvPicPr>
            <a:picLocks noChangeAspect="1"/>
          </p:cNvPicPr>
          <p:nvPr/>
        </p:nvPicPr>
        <p:blipFill rotWithShape="1">
          <a:blip r:embed="rId3"/>
          <a:srcRect l="77936" t="58863" r="13327" b="27741"/>
          <a:stretch/>
        </p:blipFill>
        <p:spPr>
          <a:xfrm>
            <a:off x="921532" y="3876529"/>
            <a:ext cx="4793468" cy="2067071"/>
          </a:xfrm>
          <a:prstGeom prst="rect">
            <a:avLst/>
          </a:prstGeom>
          <a:ln>
            <a:noFill/>
          </a:ln>
          <a:effectLst>
            <a:outerShdw blurRad="292100" dist="139700" dir="2700000" algn="tl" rotWithShape="0">
              <a:srgbClr val="333333">
                <a:alpha val="65000"/>
              </a:srgbClr>
            </a:outerShdw>
          </a:effectLst>
        </p:spPr>
      </p:pic>
      <p:cxnSp>
        <p:nvCxnSpPr>
          <p:cNvPr id="9" name="Straight Arrow Connector 8">
            <a:extLst>
              <a:ext uri="{FF2B5EF4-FFF2-40B4-BE49-F238E27FC236}">
                <a16:creationId xmlns:a16="http://schemas.microsoft.com/office/drawing/2014/main" id="{3A43E273-EC1D-4152-AA73-6430C163C78D}"/>
              </a:ext>
            </a:extLst>
          </p:cNvPr>
          <p:cNvCxnSpPr/>
          <p:nvPr/>
        </p:nvCxnSpPr>
        <p:spPr>
          <a:xfrm flipH="1">
            <a:off x="5105400" y="228600"/>
            <a:ext cx="1295400" cy="304800"/>
          </a:xfrm>
          <a:prstGeom prst="straightConnector1">
            <a:avLst/>
          </a:prstGeom>
          <a:ln w="44450">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2725294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6"/>
          </p:nvPr>
        </p:nvSpPr>
        <p:spPr/>
        <p:txBody>
          <a:bodyPr/>
          <a:lstStyle/>
          <a:p>
            <a:pPr>
              <a:defRPr/>
            </a:pPr>
            <a:fld id="{D2F38E17-A169-4754-BDD3-4FEF2819C89E}" type="slidenum">
              <a:rPr lang="en-US" smtClean="0"/>
              <a:pPr>
                <a:defRPr/>
              </a:pPr>
              <a:t>9</a:t>
            </a:fld>
            <a:endParaRPr lang="en-US" dirty="0"/>
          </a:p>
        </p:txBody>
      </p:sp>
      <p:sp>
        <p:nvSpPr>
          <p:cNvPr id="5" name="Title 4">
            <a:extLst>
              <a:ext uri="{FF2B5EF4-FFF2-40B4-BE49-F238E27FC236}">
                <a16:creationId xmlns:a16="http://schemas.microsoft.com/office/drawing/2014/main" id="{9C3CE7BF-A046-4912-9F09-966A2AA27CCD}"/>
              </a:ext>
            </a:extLst>
          </p:cNvPr>
          <p:cNvSpPr>
            <a:spLocks noGrp="1"/>
          </p:cNvSpPr>
          <p:nvPr>
            <p:ph type="title"/>
          </p:nvPr>
        </p:nvSpPr>
        <p:spPr>
          <a:xfrm>
            <a:off x="304800" y="152400"/>
            <a:ext cx="5791200" cy="563562"/>
          </a:xfrm>
        </p:spPr>
        <p:txBody>
          <a:bodyPr/>
          <a:lstStyle/>
          <a:p>
            <a:r>
              <a:rPr lang="en-US" dirty="0"/>
              <a:t>Registered Dietitian Nutritionist</a:t>
            </a:r>
          </a:p>
        </p:txBody>
      </p:sp>
      <p:sp>
        <p:nvSpPr>
          <p:cNvPr id="13" name="Text Placeholder 2">
            <a:extLst>
              <a:ext uri="{FF2B5EF4-FFF2-40B4-BE49-F238E27FC236}">
                <a16:creationId xmlns:a16="http://schemas.microsoft.com/office/drawing/2014/main" id="{088C6C5F-C028-44FD-A61F-EF1675368C35}"/>
              </a:ext>
            </a:extLst>
          </p:cNvPr>
          <p:cNvSpPr txBox="1">
            <a:spLocks/>
          </p:cNvSpPr>
          <p:nvPr/>
        </p:nvSpPr>
        <p:spPr bwMode="auto">
          <a:xfrm>
            <a:off x="152400" y="1219200"/>
            <a:ext cx="8991600" cy="3505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0"/>
              </a:spcBef>
              <a:spcAft>
                <a:spcPct val="0"/>
              </a:spcAft>
              <a:buFont typeface="Arial" pitchFamily="34" charset="0"/>
              <a:defRPr sz="3200" kern="1200">
                <a:solidFill>
                  <a:srgbClr val="39683E"/>
                </a:solidFill>
                <a:latin typeface="Tahoma" pitchFamily="34" charset="0"/>
                <a:ea typeface="+mn-ea"/>
                <a:cs typeface="Tahoma" pitchFamily="34" charset="0"/>
              </a:defRPr>
            </a:lvl1pPr>
            <a:lvl2pPr marL="801688" indent="-344488" algn="l" rtl="0" eaLnBrk="0" fontAlgn="base" hangingPunct="0">
              <a:spcBef>
                <a:spcPct val="0"/>
              </a:spcBef>
              <a:spcAft>
                <a:spcPct val="0"/>
              </a:spcAft>
              <a:buFont typeface="Arial" pitchFamily="34" charset="0"/>
              <a:buChar char="•"/>
              <a:defRPr sz="2800" kern="1200">
                <a:solidFill>
                  <a:srgbClr val="717171"/>
                </a:solidFill>
                <a:latin typeface="Tahoma" pitchFamily="34" charset="0"/>
                <a:ea typeface="+mn-ea"/>
                <a:cs typeface="Tahoma" pitchFamily="34" charset="0"/>
              </a:defRPr>
            </a:lvl2pPr>
            <a:lvl3pPr marL="1258888" indent="-344488" algn="l" rtl="0" eaLnBrk="0" fontAlgn="base" hangingPunct="0">
              <a:spcBef>
                <a:spcPct val="0"/>
              </a:spcBef>
              <a:spcAft>
                <a:spcPct val="0"/>
              </a:spcAft>
              <a:buSzPct val="90000"/>
              <a:buFont typeface="Calibri" pitchFamily="34" charset="0"/>
              <a:buChar char="–"/>
              <a:defRPr sz="2400" kern="1200">
                <a:solidFill>
                  <a:srgbClr val="39683E"/>
                </a:solidFill>
                <a:latin typeface="Tahoma" pitchFamily="34" charset="0"/>
                <a:ea typeface="+mn-ea"/>
                <a:cs typeface="Tahoma" pitchFamily="34" charset="0"/>
              </a:defRPr>
            </a:lvl3pPr>
            <a:lvl4pPr marL="1539875" indent="-168275" algn="l" rtl="0" eaLnBrk="0" fontAlgn="base" hangingPunct="0">
              <a:spcBef>
                <a:spcPct val="0"/>
              </a:spcBef>
              <a:spcAft>
                <a:spcPct val="0"/>
              </a:spcAft>
              <a:buFont typeface="Arial" pitchFamily="34" charset="0"/>
              <a:buChar char="•"/>
              <a:defRPr sz="2000" kern="1200">
                <a:solidFill>
                  <a:srgbClr val="717171"/>
                </a:solidFill>
                <a:latin typeface="Tahoma" pitchFamily="34" charset="0"/>
                <a:ea typeface="+mn-ea"/>
                <a:cs typeface="Tahoma" pitchFamily="34" charset="0"/>
              </a:defRPr>
            </a:lvl4pPr>
            <a:lvl5pPr marL="20574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Tahoma"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458788" lvl="1" indent="0">
              <a:spcAft>
                <a:spcPts val="1800"/>
              </a:spcAft>
              <a:buNone/>
            </a:pPr>
            <a:r>
              <a:rPr lang="en-US" dirty="0">
                <a:solidFill>
                  <a:srgbClr val="667F35"/>
                </a:solidFill>
                <a:effectLst>
                  <a:outerShdw blurRad="38100" dist="38100" dir="2700000" algn="tl">
                    <a:srgbClr val="000000">
                      <a:alpha val="43137"/>
                    </a:srgbClr>
                  </a:outerShdw>
                </a:effectLst>
              </a:rPr>
              <a:t>Education and Professional Requirements</a:t>
            </a:r>
          </a:p>
          <a:p>
            <a:pPr marL="973138" lvl="1" indent="-514350">
              <a:spcAft>
                <a:spcPts val="1800"/>
              </a:spcAft>
              <a:buFont typeface="+mj-lt"/>
              <a:buAutoNum type="arabicParenR"/>
            </a:pPr>
            <a:r>
              <a:rPr lang="en-US" b="1" dirty="0">
                <a:solidFill>
                  <a:srgbClr val="C00000"/>
                </a:solidFill>
              </a:rPr>
              <a:t>Complete a minimum of a Master’s degree</a:t>
            </a:r>
            <a:r>
              <a:rPr lang="en-US" b="1" dirty="0"/>
              <a:t> </a:t>
            </a:r>
            <a:r>
              <a:rPr lang="en-US" dirty="0">
                <a:solidFill>
                  <a:schemeClr val="tx1"/>
                </a:solidFill>
              </a:rPr>
              <a:t>at a US regionally accredited university or college and course work accredited by the Accreditation Council for Education in Nutrition and Dietetics (ACEND</a:t>
            </a:r>
            <a:r>
              <a:rPr lang="en-US" baseline="30000" dirty="0">
                <a:solidFill>
                  <a:schemeClr val="tx1"/>
                </a:solidFill>
              </a:rPr>
              <a:t>®</a:t>
            </a:r>
            <a:r>
              <a:rPr lang="en-US" dirty="0">
                <a:solidFill>
                  <a:schemeClr val="tx1"/>
                </a:solidFill>
              </a:rPr>
              <a:t>) of the Academy of Nutrition and Dietetics.</a:t>
            </a:r>
          </a:p>
          <a:p>
            <a:pPr marL="973138" lvl="1" indent="-514350"/>
            <a:endParaRPr lang="en-US" sz="2600" dirty="0"/>
          </a:p>
        </p:txBody>
      </p:sp>
      <p:pic>
        <p:nvPicPr>
          <p:cNvPr id="3" name="Picture 2" descr="Shape&#10;&#10;Description automatically generated with medium confidence">
            <a:extLst>
              <a:ext uri="{FF2B5EF4-FFF2-40B4-BE49-F238E27FC236}">
                <a16:creationId xmlns:a16="http://schemas.microsoft.com/office/drawing/2014/main" id="{1EEAF5D6-3506-4E25-82C5-94F27455924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951051" y="2590800"/>
            <a:ext cx="2794635" cy="3657600"/>
          </a:xfrm>
          <a:prstGeom prst="rect">
            <a:avLst/>
          </a:prstGeom>
        </p:spPr>
      </p:pic>
    </p:spTree>
    <p:extLst>
      <p:ext uri="{BB962C8B-B14F-4D97-AF65-F5344CB8AC3E}">
        <p14:creationId xmlns:p14="http://schemas.microsoft.com/office/powerpoint/2010/main" val="1643345329"/>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CAPTIONID" val="2c5e5c90-efcb-4054-8205-879324f4e0f7"/>
</p:tagLst>
</file>

<file path=ppt/tags/tag2.xml><?xml version="1.0" encoding="utf-8"?>
<p:tagLst xmlns:a="http://schemas.openxmlformats.org/drawingml/2006/main" xmlns:r="http://schemas.openxmlformats.org/officeDocument/2006/relationships" xmlns:p="http://schemas.openxmlformats.org/presentationml/2006/main">
  <p:tag name="CAPTIONID" val="ae434c4f-d22f-4e8f-8d86-a287f6524325"/>
</p:tagLst>
</file>

<file path=ppt/theme/theme1.xml><?xml version="1.0" encoding="utf-8"?>
<a:theme xmlns:a="http://schemas.openxmlformats.org/drawingml/2006/main" name="ADA PowerPoint Template (10-23)">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 ADA General Layouts">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ADA PowerPoint Template (10-23)</Template>
  <TotalTime>0</TotalTime>
  <Words>2892</Words>
  <Application>Microsoft Office PowerPoint</Application>
  <PresentationFormat>Widescreen</PresentationFormat>
  <Paragraphs>195</Paragraphs>
  <Slides>25</Slides>
  <Notes>25</Notes>
  <HiddenSlides>0</HiddenSlides>
  <MMClips>2</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25</vt:i4>
      </vt:variant>
    </vt:vector>
  </HeadingPairs>
  <TitlesOfParts>
    <vt:vector size="33" baseType="lpstr">
      <vt:lpstr>Calibri</vt:lpstr>
      <vt:lpstr>Open Sans</vt:lpstr>
      <vt:lpstr>Tahoma</vt:lpstr>
      <vt:lpstr>CommonBullets</vt:lpstr>
      <vt:lpstr>Myriad Pro</vt:lpstr>
      <vt:lpstr>Arial</vt:lpstr>
      <vt:lpstr>ADA PowerPoint Template (10-23)</vt:lpstr>
      <vt:lpstr> ADA General Layouts</vt:lpstr>
      <vt:lpstr>Dietetics is a Great Career!</vt:lpstr>
      <vt:lpstr>I Want that Job!</vt:lpstr>
      <vt:lpstr>Get to Know the Speaker</vt:lpstr>
      <vt:lpstr>What is Dietetics?</vt:lpstr>
      <vt:lpstr>Dietetics – Where You Might Work </vt:lpstr>
      <vt:lpstr>PowerPoint Presentation</vt:lpstr>
      <vt:lpstr>www.eatrightPRO.org</vt:lpstr>
      <vt:lpstr>www.eatrightACEND.org</vt:lpstr>
      <vt:lpstr>Registered Dietitian Nutritionist</vt:lpstr>
      <vt:lpstr>PowerPoint Presentation</vt:lpstr>
      <vt:lpstr>Registered Dietitian Nutritionist</vt:lpstr>
      <vt:lpstr>Registered Dietitian Nutritionist</vt:lpstr>
      <vt:lpstr>Registered Dietitian Nutritionist</vt:lpstr>
      <vt:lpstr>Registered Dietitian Nutritionist</vt:lpstr>
      <vt:lpstr>Registered Dietitian Nutritionist</vt:lpstr>
      <vt:lpstr>Nutrition and Dietetic Technicians, Registered</vt:lpstr>
      <vt:lpstr>Nutrition and Dietetic Technicians, Registered</vt:lpstr>
      <vt:lpstr>Nutrition and Dietetic Technicians, Registered</vt:lpstr>
      <vt:lpstr>Nutrition and Dietetic Technicians, Registered</vt:lpstr>
      <vt:lpstr>PowerPoint Presentation</vt:lpstr>
      <vt:lpstr>Diversity and Inclusion </vt:lpstr>
      <vt:lpstr>Diversity and Inclusion </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
  <cp:lastModifiedBy/>
  <cp:revision>1</cp:revision>
  <dcterms:created xsi:type="dcterms:W3CDTF">2015-10-27T13:43:05Z</dcterms:created>
  <dcterms:modified xsi:type="dcterms:W3CDTF">2021-03-08T22:59:54Z</dcterms:modified>
</cp:coreProperties>
</file>